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1"/>
  </p:notesMasterIdLst>
  <p:handoutMasterIdLst>
    <p:handoutMasterId r:id="rId42"/>
  </p:handoutMasterIdLst>
  <p:sldIdLst>
    <p:sldId id="258" r:id="rId2"/>
    <p:sldId id="267" r:id="rId3"/>
    <p:sldId id="268" r:id="rId4"/>
    <p:sldId id="270" r:id="rId5"/>
    <p:sldId id="294" r:id="rId6"/>
    <p:sldId id="295" r:id="rId7"/>
    <p:sldId id="313" r:id="rId8"/>
    <p:sldId id="315" r:id="rId9"/>
    <p:sldId id="307" r:id="rId10"/>
    <p:sldId id="316" r:id="rId11"/>
    <p:sldId id="317" r:id="rId12"/>
    <p:sldId id="319" r:id="rId13"/>
    <p:sldId id="310" r:id="rId14"/>
    <p:sldId id="320" r:id="rId15"/>
    <p:sldId id="308" r:id="rId16"/>
    <p:sldId id="322" r:id="rId17"/>
    <p:sldId id="321" r:id="rId18"/>
    <p:sldId id="323" r:id="rId19"/>
    <p:sldId id="324" r:id="rId20"/>
    <p:sldId id="260" r:id="rId21"/>
    <p:sldId id="297" r:id="rId22"/>
    <p:sldId id="301" r:id="rId23"/>
    <p:sldId id="302" r:id="rId24"/>
    <p:sldId id="272" r:id="rId25"/>
    <p:sldId id="286" r:id="rId26"/>
    <p:sldId id="288" r:id="rId27"/>
    <p:sldId id="303" r:id="rId28"/>
    <p:sldId id="304" r:id="rId29"/>
    <p:sldId id="289" r:id="rId30"/>
    <p:sldId id="290" r:id="rId31"/>
    <p:sldId id="291" r:id="rId32"/>
    <p:sldId id="292" r:id="rId33"/>
    <p:sldId id="306" r:id="rId34"/>
    <p:sldId id="305" r:id="rId35"/>
    <p:sldId id="309" r:id="rId36"/>
    <p:sldId id="298" r:id="rId37"/>
    <p:sldId id="299" r:id="rId38"/>
    <p:sldId id="311" r:id="rId39"/>
    <p:sldId id="312" r:id="rId40"/>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7519D"/>
    <a:srgbClr val="00509B"/>
    <a:srgbClr val="DCDEDE"/>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5D2C017-54CB-B87A-4AC3-37FA5AEEC84B}" v="44" dt="2023-11-05T22:41:17.09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530" autoAdjust="0"/>
    <p:restoredTop sz="82809"/>
  </p:normalViewPr>
  <p:slideViewPr>
    <p:cSldViewPr snapToGrid="0">
      <p:cViewPr varScale="1">
        <p:scale>
          <a:sx n="129" d="100"/>
          <a:sy n="129" d="100"/>
        </p:scale>
        <p:origin x="1080" y="184"/>
      </p:cViewPr>
      <p:guideLst/>
    </p:cSldViewPr>
  </p:slideViewPr>
  <p:outlineViewPr>
    <p:cViewPr>
      <p:scale>
        <a:sx n="33" d="100"/>
        <a:sy n="33" d="100"/>
      </p:scale>
      <p:origin x="0" y="-560"/>
    </p:cViewPr>
  </p:outlineViewPr>
  <p:notesTextViewPr>
    <p:cViewPr>
      <p:scale>
        <a:sx n="3" d="2"/>
        <a:sy n="3" d="2"/>
      </p:scale>
      <p:origin x="0" y="-24"/>
    </p:cViewPr>
  </p:notesTextViewPr>
  <p:sorterViewPr>
    <p:cViewPr>
      <p:scale>
        <a:sx n="80" d="100"/>
        <a:sy n="80" d="100"/>
      </p:scale>
      <p:origin x="0" y="0"/>
    </p:cViewPr>
  </p:sorterViewPr>
  <p:notesViewPr>
    <p:cSldViewPr snapToGrid="0">
      <p:cViewPr varScale="1">
        <p:scale>
          <a:sx n="119" d="100"/>
          <a:sy n="119" d="100"/>
        </p:scale>
        <p:origin x="292" y="7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handoutMaster" Target="handoutMasters/handoutMaster1.xml"/><Relationship Id="rId47"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48" Type="http://schemas.microsoft.com/office/2015/10/relationships/revisionInfo" Target="revisionInfo.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h Khoa Pham" userId="S::khoa.pham@stud.uni-hannover.de::11cdd2e3-e444-4eca-bf4f-1e853887aabc" providerId="AD" clId="Web-{E5D2C017-54CB-B87A-4AC3-37FA5AEEC84B}"/>
    <pc:docChg chg="modSld">
      <pc:chgData name="Anh Khoa Pham" userId="S::khoa.pham@stud.uni-hannover.de::11cdd2e3-e444-4eca-bf4f-1e853887aabc" providerId="AD" clId="Web-{E5D2C017-54CB-B87A-4AC3-37FA5AEEC84B}" dt="2023-11-05T22:41:17.095" v="38" actId="20577"/>
      <pc:docMkLst>
        <pc:docMk/>
      </pc:docMkLst>
      <pc:sldChg chg="modSp">
        <pc:chgData name="Anh Khoa Pham" userId="S::khoa.pham@stud.uni-hannover.de::11cdd2e3-e444-4eca-bf4f-1e853887aabc" providerId="AD" clId="Web-{E5D2C017-54CB-B87A-4AC3-37FA5AEEC84B}" dt="2023-11-05T21:59:55.864" v="13" actId="20577"/>
        <pc:sldMkLst>
          <pc:docMk/>
          <pc:sldMk cId="1402300938" sldId="258"/>
        </pc:sldMkLst>
        <pc:spChg chg="mod">
          <ac:chgData name="Anh Khoa Pham" userId="S::khoa.pham@stud.uni-hannover.de::11cdd2e3-e444-4eca-bf4f-1e853887aabc" providerId="AD" clId="Web-{E5D2C017-54CB-B87A-4AC3-37FA5AEEC84B}" dt="2023-11-05T21:59:55.864" v="13" actId="20577"/>
          <ac:spMkLst>
            <pc:docMk/>
            <pc:sldMk cId="1402300938" sldId="258"/>
            <ac:spMk id="5" creationId="{15094D83-BCF0-47B7-B559-023603107B76}"/>
          </ac:spMkLst>
        </pc:spChg>
      </pc:sldChg>
      <pc:sldChg chg="modSp">
        <pc:chgData name="Anh Khoa Pham" userId="S::khoa.pham@stud.uni-hannover.de::11cdd2e3-e444-4eca-bf4f-1e853887aabc" providerId="AD" clId="Web-{E5D2C017-54CB-B87A-4AC3-37FA5AEEC84B}" dt="2023-11-05T22:41:17.095" v="38" actId="20577"/>
        <pc:sldMkLst>
          <pc:docMk/>
          <pc:sldMk cId="675127273" sldId="267"/>
        </pc:sldMkLst>
        <pc:spChg chg="mod">
          <ac:chgData name="Anh Khoa Pham" userId="S::khoa.pham@stud.uni-hannover.de::11cdd2e3-e444-4eca-bf4f-1e853887aabc" providerId="AD" clId="Web-{E5D2C017-54CB-B87A-4AC3-37FA5AEEC84B}" dt="2023-11-05T22:41:17.095" v="38" actId="20577"/>
          <ac:spMkLst>
            <pc:docMk/>
            <pc:sldMk cId="675127273" sldId="267"/>
            <ac:spMk id="3" creationId="{2EE75EF9-EA55-7160-1FDA-940A96912E1E}"/>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umsplatzhalt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63F36C3-1EF5-3641-A350-8ABB7B958788}" type="datetime1">
              <a:rPr lang="de-DE" smtClean="0"/>
              <a:t>07.11.23</a:t>
            </a:fld>
            <a:endParaRPr lang="en-US"/>
          </a:p>
        </p:txBody>
      </p:sp>
      <p:sp>
        <p:nvSpPr>
          <p:cNvPr id="4" name="Fußzeilenplatzhalt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Foliennummernplatzhalt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7994902-2906-460D-B998-C78A47620890}" type="slidenum">
              <a:rPr lang="en-US" smtClean="0"/>
              <a:t>‹#›</a:t>
            </a:fld>
            <a:endParaRPr lang="en-US"/>
          </a:p>
        </p:txBody>
      </p:sp>
    </p:spTree>
    <p:extLst>
      <p:ext uri="{BB962C8B-B14F-4D97-AF65-F5344CB8AC3E}">
        <p14:creationId xmlns:p14="http://schemas.microsoft.com/office/powerpoint/2010/main" val="3658163038"/>
      </p:ext>
    </p:extLst>
  </p:cSld>
  <p:clrMap bg1="lt1" tx1="dk1" bg2="lt2" tx2="dk2" accent1="accent1" accent2="accent2" accent3="accent3" accent4="accent4" accent5="accent5" accent6="accent6" hlink="hlink" folHlink="folHlink"/>
  <p:hf sldNum="0"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D9186F3-6E75-3F4E-8054-DD7C77DCE041}" type="datetime1">
              <a:rPr lang="de-DE" smtClean="0"/>
              <a:t>07.11.23</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47008CD-A825-44EF-B09C-FB934AE5E0D5}" type="slidenum">
              <a:rPr lang="de-DE" smtClean="0"/>
              <a:t>‹#›</a:t>
            </a:fld>
            <a:endParaRPr lang="de-DE"/>
          </a:p>
        </p:txBody>
      </p:sp>
    </p:spTree>
    <p:extLst>
      <p:ext uri="{BB962C8B-B14F-4D97-AF65-F5344CB8AC3E}">
        <p14:creationId xmlns:p14="http://schemas.microsoft.com/office/powerpoint/2010/main" val="3522792848"/>
      </p:ext>
    </p:extLst>
  </p:cSld>
  <p:clrMap bg1="lt1" tx1="dk1" bg2="lt2" tx2="dk2" accent1="accent1" accent2="accent2" accent3="accent3" accent4="accent4" accent5="accent5" accent6="accent6" hlink="hlink" folHlink="folHlink"/>
  <p:hf sldNum="0" hdr="0"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Herzlich </a:t>
            </a:r>
            <a:r>
              <a:rPr lang="de-DE" dirty="0" err="1"/>
              <a:t>wilkommen</a:t>
            </a:r>
            <a:r>
              <a:rPr lang="de-DE" dirty="0"/>
              <a:t> zum Konzeptvortrag meiner Bachelorarbeit. Ich bin </a:t>
            </a:r>
            <a:r>
              <a:rPr lang="de-DE" dirty="0" err="1"/>
              <a:t>Khoa</a:t>
            </a:r>
            <a:r>
              <a:rPr lang="de-DE" dirty="0"/>
              <a:t>, 24 Jahre alt, komme aus Vietnam und studiere Elektrotechnik an der Leibniz Universität.</a:t>
            </a:r>
          </a:p>
          <a:p>
            <a:endParaRPr lang="de-DE" dirty="0"/>
          </a:p>
          <a:p>
            <a:r>
              <a:rPr lang="de-DE" dirty="0"/>
              <a:t>Mein Thema ist: </a:t>
            </a:r>
            <a:r>
              <a:rPr lang="en-US" sz="1200" dirty="0"/>
              <a:t>Time Series-to-Image Encoding for Machinery Health Monitoring with Deep Vision Networks. </a:t>
            </a:r>
            <a:r>
              <a:rPr lang="en-US" sz="1200" dirty="0" err="1"/>
              <a:t>Erstmal</a:t>
            </a:r>
            <a:r>
              <a:rPr lang="en-US" sz="1200" dirty="0"/>
              <a:t> muss man </a:t>
            </a:r>
            <a:r>
              <a:rPr lang="en-US" sz="1200" dirty="0" err="1"/>
              <a:t>wissen</a:t>
            </a:r>
            <a:r>
              <a:rPr lang="en-US" sz="1200" dirty="0"/>
              <a:t>, was RUL </a:t>
            </a:r>
            <a:r>
              <a:rPr lang="en-US" sz="1200" dirty="0" err="1"/>
              <a:t>bedeutet</a:t>
            </a:r>
            <a:r>
              <a:rPr lang="en-US" sz="1200" dirty="0"/>
              <a:t>. Remaining Useful Life </a:t>
            </a:r>
            <a:r>
              <a:rPr lang="en-US" sz="1200" dirty="0" err="1"/>
              <a:t>ist</a:t>
            </a:r>
            <a:r>
              <a:rPr lang="en-US" sz="1200" dirty="0"/>
              <a:t> die </a:t>
            </a:r>
            <a:r>
              <a:rPr lang="en-US" sz="1200" dirty="0" err="1"/>
              <a:t>Zeitspanne</a:t>
            </a:r>
            <a:r>
              <a:rPr lang="en-US" sz="1200" dirty="0"/>
              <a:t>, die die Machine </a:t>
            </a:r>
            <a:r>
              <a:rPr lang="en-US" sz="1200" dirty="0" err="1"/>
              <a:t>noch</a:t>
            </a:r>
            <a:r>
              <a:rPr lang="en-US" sz="1200" dirty="0"/>
              <a:t> in </a:t>
            </a:r>
            <a:r>
              <a:rPr lang="en-US" sz="1200" dirty="0" err="1"/>
              <a:t>Betrieb</a:t>
            </a:r>
            <a:r>
              <a:rPr lang="en-US" sz="1200" dirty="0"/>
              <a:t> </a:t>
            </a:r>
            <a:r>
              <a:rPr lang="en-US" sz="1200" dirty="0" err="1"/>
              <a:t>bleiben</a:t>
            </a:r>
            <a:r>
              <a:rPr lang="en-US" sz="1200" dirty="0"/>
              <a:t> </a:t>
            </a:r>
            <a:r>
              <a:rPr lang="en-US" sz="1200" dirty="0" err="1"/>
              <a:t>kann</a:t>
            </a:r>
            <a:r>
              <a:rPr lang="en-US" sz="1200" dirty="0"/>
              <a:t>, bis </a:t>
            </a:r>
            <a:r>
              <a:rPr lang="en-US" sz="1200" dirty="0" err="1"/>
              <a:t>sie</a:t>
            </a:r>
            <a:r>
              <a:rPr lang="en-US" sz="1200" dirty="0"/>
              <a:t> </a:t>
            </a:r>
            <a:r>
              <a:rPr lang="en-US" sz="1200" dirty="0" err="1"/>
              <a:t>repariert</a:t>
            </a:r>
            <a:r>
              <a:rPr lang="en-US" sz="1200" dirty="0"/>
              <a:t> </a:t>
            </a:r>
            <a:r>
              <a:rPr lang="en-US" sz="1200" dirty="0" err="1"/>
              <a:t>oder</a:t>
            </a:r>
            <a:r>
              <a:rPr lang="en-US" sz="1200" dirty="0"/>
              <a:t> </a:t>
            </a:r>
            <a:r>
              <a:rPr lang="en-US" sz="1200" dirty="0" err="1"/>
              <a:t>ausge</a:t>
            </a:r>
            <a:r>
              <a:rPr lang="de-DE" sz="1200" dirty="0"/>
              <a:t>tauscht werden muss. Durch Vorhersage von RUL können die Unfälle und finanziellen Verluste vermieden werden.</a:t>
            </a:r>
          </a:p>
          <a:p>
            <a:endParaRPr lang="de-DE" sz="1200" dirty="0"/>
          </a:p>
          <a:p>
            <a:r>
              <a:rPr lang="de-DE" sz="1200" dirty="0"/>
              <a:t>Das Ziel dieser Arbeit ist die Zeitreihen zu Bildern zu transformieren, als Input der neuronalen Netze RUL vorher zu sagen. Es gibt 2 Hauptgründe dafür,</a:t>
            </a:r>
          </a:p>
          <a:p>
            <a:pPr marL="228600" indent="-228600">
              <a:buAutoNum type="arabicPeriod"/>
            </a:pPr>
            <a:r>
              <a:rPr lang="de-DE" sz="1200" dirty="0"/>
              <a:t>Die Bilder können mehr Information als die Zeitreihen geben, das heißt, der Computer kann Maschinenzustände anhand von Bildern besser abschätzen. Dadurch werden die RUL einfacher bestimmt.</a:t>
            </a:r>
          </a:p>
          <a:p>
            <a:pPr marL="228600" indent="-228600">
              <a:buAutoNum type="arabicPeriod"/>
            </a:pPr>
            <a:r>
              <a:rPr lang="de-DE" sz="1200" dirty="0"/>
              <a:t>.Seit dem Erscheinen von </a:t>
            </a:r>
            <a:r>
              <a:rPr lang="de-DE" sz="1200" dirty="0" err="1"/>
              <a:t>state</a:t>
            </a:r>
            <a:r>
              <a:rPr lang="de-DE" sz="1200" dirty="0"/>
              <a:t> </a:t>
            </a:r>
            <a:r>
              <a:rPr lang="de-DE" sz="1200" dirty="0" err="1"/>
              <a:t>of</a:t>
            </a:r>
            <a:r>
              <a:rPr lang="de-DE" sz="1200" dirty="0"/>
              <a:t> </a:t>
            </a:r>
            <a:r>
              <a:rPr lang="de-DE" sz="1200" dirty="0" err="1"/>
              <a:t>the</a:t>
            </a:r>
            <a:r>
              <a:rPr lang="de-DE" sz="1200" dirty="0"/>
              <a:t> </a:t>
            </a:r>
            <a:r>
              <a:rPr lang="de-DE" sz="1200" dirty="0" err="1"/>
              <a:t>art</a:t>
            </a:r>
            <a:r>
              <a:rPr lang="de-DE" sz="1200" dirty="0"/>
              <a:t> </a:t>
            </a:r>
            <a:r>
              <a:rPr lang="de-DE" sz="1200" dirty="0" err="1"/>
              <a:t>AlexNet</a:t>
            </a:r>
            <a:r>
              <a:rPr lang="de-DE" sz="1200" dirty="0"/>
              <a:t> im Jahr 2012 haben faltende neuronalen Netze oder CNN schon viele große Fortschritte gemacht. Heutzutage gibt es schon viele </a:t>
            </a:r>
            <a:r>
              <a:rPr lang="de-DE" sz="1200" dirty="0" err="1"/>
              <a:t>pre-trained</a:t>
            </a:r>
            <a:r>
              <a:rPr lang="de-DE" sz="1200" dirty="0"/>
              <a:t> CNN, die schon sehr gut </a:t>
            </a:r>
            <a:r>
              <a:rPr lang="de-DE" sz="1200" dirty="0" err="1"/>
              <a:t>Accuracy</a:t>
            </a:r>
            <a:r>
              <a:rPr lang="de-DE" sz="1200" dirty="0"/>
              <a:t> von </a:t>
            </a:r>
            <a:r>
              <a:rPr lang="de-DE" sz="1200" dirty="0" err="1"/>
              <a:t>ImageNet</a:t>
            </a:r>
            <a:r>
              <a:rPr lang="de-DE" sz="1200" dirty="0"/>
              <a:t> erreicht haben, und wir können sehr einfach unsere Probleme mit Fine </a:t>
            </a:r>
            <a:r>
              <a:rPr lang="de-DE" sz="1200" dirty="0" err="1"/>
              <a:t>Tunning</a:t>
            </a:r>
            <a:r>
              <a:rPr lang="de-DE" sz="1200" dirty="0"/>
              <a:t> lösen.</a:t>
            </a:r>
          </a:p>
          <a:p>
            <a:pPr marL="228600" indent="-228600">
              <a:buAutoNum type="arabicPeriod"/>
            </a:pPr>
            <a:endParaRPr lang="de-DE" sz="1200" dirty="0"/>
          </a:p>
          <a:p>
            <a:pPr marL="228600" indent="-228600">
              <a:buAutoNum type="arabicPeriod"/>
            </a:pPr>
            <a:endParaRPr lang="de-DE" sz="1200" dirty="0"/>
          </a:p>
        </p:txBody>
      </p:sp>
      <p:sp>
        <p:nvSpPr>
          <p:cNvPr id="4" name="Date Placeholder 3"/>
          <p:cNvSpPr>
            <a:spLocks noGrp="1"/>
          </p:cNvSpPr>
          <p:nvPr>
            <p:ph type="dt" idx="1"/>
          </p:nvPr>
        </p:nvSpPr>
        <p:spPr/>
        <p:txBody>
          <a:bodyPr/>
          <a:lstStyle/>
          <a:p>
            <a:fld id="{6D9186F3-6E75-3F4E-8054-DD7C77DCE041}" type="datetime1">
              <a:rPr lang="de-DE" smtClean="0"/>
              <a:t>07.11.23</a:t>
            </a:fld>
            <a:endParaRPr lang="de-DE"/>
          </a:p>
        </p:txBody>
      </p:sp>
    </p:spTree>
    <p:extLst>
      <p:ext uri="{BB962C8B-B14F-4D97-AF65-F5344CB8AC3E}">
        <p14:creationId xmlns:p14="http://schemas.microsoft.com/office/powerpoint/2010/main" val="26698031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E" dirty="0"/>
              <a:t>Ich habe hier ein kleines Beispiel von STFT mitgebracht. Ich habe persönlich per Hand die Hyperparameter so ausgewählt. </a:t>
            </a:r>
            <a:r>
              <a:rPr lang="en-GB" dirty="0"/>
              <a:t>I</a:t>
            </a:r>
            <a:r>
              <a:rPr lang="en-DE" dirty="0"/>
              <a:t>n STFT kann man das Signal im Zeit und Freuquenzberiech betrachten.</a:t>
            </a:r>
          </a:p>
          <a:p>
            <a:endParaRPr lang="en-DE" dirty="0"/>
          </a:p>
          <a:p>
            <a:r>
              <a:rPr lang="en-DE" dirty="0"/>
              <a:t>STFT kann uns sagen, im welchen Zeitpunkt die Dominantfrequenz liegt. Zum Beispiel erwarte ich auf dem Bild von 0 bis 1 s die Frequenz 10 Hz und von 1 bis 2 die Frequenz 20 Hz zu sehen.</a:t>
            </a:r>
          </a:p>
          <a:p>
            <a:endParaRPr lang="en-DE" dirty="0"/>
          </a:p>
          <a:p>
            <a:r>
              <a:rPr lang="en-DE" dirty="0"/>
              <a:t>Die beobachtbare Frequenz ist laut Nyquist Kriterium bis fs/2</a:t>
            </a:r>
          </a:p>
          <a:p>
            <a:endParaRPr lang="en-DE" dirty="0"/>
          </a:p>
          <a:p>
            <a:r>
              <a:rPr lang="en-GB" dirty="0"/>
              <a:t>D</a:t>
            </a:r>
            <a:r>
              <a:rPr lang="en-DE" dirty="0"/>
              <a:t>ie großen Fenster bringen uns die besser Auflösung im Frequenzbereich, während die kleinen die bessere Auflösung im Zeitbereich zeigen.</a:t>
            </a:r>
          </a:p>
          <a:p>
            <a:endParaRPr lang="en-DE" dirty="0"/>
          </a:p>
        </p:txBody>
      </p:sp>
      <p:sp>
        <p:nvSpPr>
          <p:cNvPr id="4" name="Date Placeholder 3"/>
          <p:cNvSpPr>
            <a:spLocks noGrp="1"/>
          </p:cNvSpPr>
          <p:nvPr>
            <p:ph type="dt" idx="1"/>
          </p:nvPr>
        </p:nvSpPr>
        <p:spPr/>
        <p:txBody>
          <a:bodyPr/>
          <a:lstStyle/>
          <a:p>
            <a:fld id="{6D9186F3-6E75-3F4E-8054-DD7C77DCE041}" type="datetime1">
              <a:rPr lang="de-DE" smtClean="0"/>
              <a:t>07.11.23</a:t>
            </a:fld>
            <a:endParaRPr lang="de-DE"/>
          </a:p>
        </p:txBody>
      </p:sp>
    </p:spTree>
    <p:extLst>
      <p:ext uri="{BB962C8B-B14F-4D97-AF65-F5344CB8AC3E}">
        <p14:creationId xmlns:p14="http://schemas.microsoft.com/office/powerpoint/2010/main" val="37662983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E" dirty="0"/>
              <a:t>Ich habe hier ein kleines Beispiel von STFT mitgebracht. Ich habe persönlich per Hand die Hyperparameter so ausgewählt. </a:t>
            </a:r>
            <a:r>
              <a:rPr lang="en-GB" dirty="0"/>
              <a:t>I</a:t>
            </a:r>
            <a:r>
              <a:rPr lang="en-DE" dirty="0"/>
              <a:t>n STFT kann man das Signal im Zeit und Freuquenzberiech betrachten.</a:t>
            </a:r>
          </a:p>
          <a:p>
            <a:endParaRPr lang="en-DE" dirty="0"/>
          </a:p>
          <a:p>
            <a:r>
              <a:rPr lang="en-DE" dirty="0"/>
              <a:t>STFT kann uns sagen, im welchen Zeitpunkt die Dominantfrequenz liegt. Zum Beispiel erwarte ich auf dem Bild von 0 bis 1 s die Frequenz 10 Hz und von 1 bis 2 die Frequenz 20 Hz zu sehen.</a:t>
            </a:r>
          </a:p>
          <a:p>
            <a:endParaRPr lang="en-DE" dirty="0"/>
          </a:p>
          <a:p>
            <a:r>
              <a:rPr lang="en-DE" dirty="0"/>
              <a:t>Die beobachtbare Frequenz ist laut Nyquist Kriterium bis fs/2</a:t>
            </a:r>
          </a:p>
          <a:p>
            <a:endParaRPr lang="en-DE" dirty="0"/>
          </a:p>
          <a:p>
            <a:r>
              <a:rPr lang="en-GB" dirty="0"/>
              <a:t>D</a:t>
            </a:r>
            <a:r>
              <a:rPr lang="en-DE" dirty="0"/>
              <a:t>ie großen Fenster bringen uns die besser Auflösung im Frequenzbereich, während die kleinen die bessere Auflösung im Zeitbereich zeigen.</a:t>
            </a:r>
          </a:p>
          <a:p>
            <a:endParaRPr lang="en-DE" dirty="0"/>
          </a:p>
        </p:txBody>
      </p:sp>
      <p:sp>
        <p:nvSpPr>
          <p:cNvPr id="4" name="Date Placeholder 3"/>
          <p:cNvSpPr>
            <a:spLocks noGrp="1"/>
          </p:cNvSpPr>
          <p:nvPr>
            <p:ph type="dt" idx="1"/>
          </p:nvPr>
        </p:nvSpPr>
        <p:spPr/>
        <p:txBody>
          <a:bodyPr/>
          <a:lstStyle/>
          <a:p>
            <a:fld id="{6D9186F3-6E75-3F4E-8054-DD7C77DCE041}" type="datetime1">
              <a:rPr lang="de-DE" smtClean="0"/>
              <a:t>07.11.23</a:t>
            </a:fld>
            <a:endParaRPr lang="de-DE"/>
          </a:p>
        </p:txBody>
      </p:sp>
    </p:spTree>
    <p:extLst>
      <p:ext uri="{BB962C8B-B14F-4D97-AF65-F5344CB8AC3E}">
        <p14:creationId xmlns:p14="http://schemas.microsoft.com/office/powerpoint/2010/main" val="36211325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E" dirty="0"/>
              <a:t>CWT hat auch die selbe Funktion wie STFT, das Signal sowohl in Zeit als auch Frequenzbereich zu zeigen. Jeder Pixel ist die Faltung zwischen der Wavelet funktion und dem Signal mit der unterschiedlichen Skalierung. Hier habe ich cmor mit fc = 1, breite =. .5 wavelet ausgewählt, die den real und imag Teil enthält. </a:t>
            </a:r>
          </a:p>
          <a:p>
            <a:r>
              <a:rPr lang="en-GB" dirty="0"/>
              <a:t>U</a:t>
            </a:r>
            <a:r>
              <a:rPr lang="en-DE" dirty="0"/>
              <a:t>m die richtigen Frequenzen zu bestimmen, müssen auch die Skalierungen richtig ausgewählt werden.</a:t>
            </a:r>
          </a:p>
          <a:p>
            <a:endParaRPr lang="en-DE" dirty="0"/>
          </a:p>
          <a:p>
            <a:endParaRPr lang="en-DE" dirty="0"/>
          </a:p>
        </p:txBody>
      </p:sp>
      <p:sp>
        <p:nvSpPr>
          <p:cNvPr id="4" name="Date Placeholder 3"/>
          <p:cNvSpPr>
            <a:spLocks noGrp="1"/>
          </p:cNvSpPr>
          <p:nvPr>
            <p:ph type="dt" idx="1"/>
          </p:nvPr>
        </p:nvSpPr>
        <p:spPr/>
        <p:txBody>
          <a:bodyPr/>
          <a:lstStyle/>
          <a:p>
            <a:fld id="{6D9186F3-6E75-3F4E-8054-DD7C77DCE041}" type="datetime1">
              <a:rPr lang="de-DE" smtClean="0"/>
              <a:t>07.11.23</a:t>
            </a:fld>
            <a:endParaRPr lang="de-DE"/>
          </a:p>
        </p:txBody>
      </p:sp>
    </p:spTree>
    <p:extLst>
      <p:ext uri="{BB962C8B-B14F-4D97-AF65-F5344CB8AC3E}">
        <p14:creationId xmlns:p14="http://schemas.microsoft.com/office/powerpoint/2010/main" val="19848657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E" dirty="0"/>
              <a:t>CWT hat auch die selbe Funktion wie STFT, das Signal sowohl in Zeit als auch Frequenzbereich zu zeigen. Jeder Pixel ist die Faltung zwischen der Wavelet funktion und dem Signal mit der unterschiedlichen Skalierung. Hier habe ich cmor mit fc = 1, breite =. .5 wavelet ausgewählt, die den real und imag Teil enthält. </a:t>
            </a:r>
          </a:p>
          <a:p>
            <a:r>
              <a:rPr lang="en-GB" dirty="0"/>
              <a:t>U</a:t>
            </a:r>
            <a:r>
              <a:rPr lang="en-DE" dirty="0"/>
              <a:t>m die richtigen Frequenzen zu bestimmen, müssen auch die Skalierungen richtig ausgewählt werden.</a:t>
            </a:r>
          </a:p>
          <a:p>
            <a:endParaRPr lang="en-DE" dirty="0"/>
          </a:p>
          <a:p>
            <a:endParaRPr lang="en-DE" dirty="0"/>
          </a:p>
        </p:txBody>
      </p:sp>
      <p:sp>
        <p:nvSpPr>
          <p:cNvPr id="4" name="Date Placeholder 3"/>
          <p:cNvSpPr>
            <a:spLocks noGrp="1"/>
          </p:cNvSpPr>
          <p:nvPr>
            <p:ph type="dt" idx="1"/>
          </p:nvPr>
        </p:nvSpPr>
        <p:spPr/>
        <p:txBody>
          <a:bodyPr/>
          <a:lstStyle/>
          <a:p>
            <a:fld id="{6D9186F3-6E75-3F4E-8054-DD7C77DCE041}" type="datetime1">
              <a:rPr lang="de-DE" smtClean="0"/>
              <a:t>07.11.23</a:t>
            </a:fld>
            <a:endParaRPr lang="de-DE"/>
          </a:p>
        </p:txBody>
      </p:sp>
    </p:spTree>
    <p:extLst>
      <p:ext uri="{BB962C8B-B14F-4D97-AF65-F5344CB8AC3E}">
        <p14:creationId xmlns:p14="http://schemas.microsoft.com/office/powerpoint/2010/main" val="14061200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E" dirty="0"/>
              <a:t>Ich habe hier ein kleines Beispiel von RP mitgebracht. die Abstände zwischen den Proben können durch RP gut beschrieben. Ich habe die Hyperparameter so ausgewählt. </a:t>
            </a:r>
          </a:p>
          <a:p>
            <a:endParaRPr lang="en-DE" dirty="0"/>
          </a:p>
          <a:p>
            <a:r>
              <a:rPr lang="en-GB" dirty="0"/>
              <a:t>T</a:t>
            </a:r>
            <a:r>
              <a:rPr lang="en-DE" dirty="0"/>
              <a:t>hreshold = float = 0.5 bedeutet, wenn der euklidische Abstand zwischen 2 betrachteten Proben kleiner als 0,5 ist, sollte der Pixel davon 1 beträgt. </a:t>
            </a:r>
            <a:r>
              <a:rPr lang="en-GB" dirty="0"/>
              <a:t>S</a:t>
            </a:r>
            <a:r>
              <a:rPr lang="en-DE" dirty="0"/>
              <a:t>onnst gleich 0. </a:t>
            </a:r>
          </a:p>
          <a:p>
            <a:endParaRPr lang="en-DE" dirty="0"/>
          </a:p>
          <a:p>
            <a:r>
              <a:rPr lang="en-DE" dirty="0"/>
              <a:t>Die Größe des Bildes ist gleich der Anzahl der Proben.</a:t>
            </a:r>
          </a:p>
        </p:txBody>
      </p:sp>
      <p:sp>
        <p:nvSpPr>
          <p:cNvPr id="4" name="Date Placeholder 3"/>
          <p:cNvSpPr>
            <a:spLocks noGrp="1"/>
          </p:cNvSpPr>
          <p:nvPr>
            <p:ph type="dt" idx="1"/>
          </p:nvPr>
        </p:nvSpPr>
        <p:spPr/>
        <p:txBody>
          <a:bodyPr/>
          <a:lstStyle/>
          <a:p>
            <a:fld id="{6D9186F3-6E75-3F4E-8054-DD7C77DCE041}" type="datetime1">
              <a:rPr lang="de-DE" smtClean="0"/>
              <a:t>07.11.23</a:t>
            </a:fld>
            <a:endParaRPr lang="de-DE"/>
          </a:p>
        </p:txBody>
      </p:sp>
    </p:spTree>
    <p:extLst>
      <p:ext uri="{BB962C8B-B14F-4D97-AF65-F5344CB8AC3E}">
        <p14:creationId xmlns:p14="http://schemas.microsoft.com/office/powerpoint/2010/main" val="39713239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E" dirty="0"/>
              <a:t>Ich habe hier ein kleines Beispiel von RP mitgebracht. die Abstände zwischen den Proben können durch RP gut beschrieben. Ich habe die Hyperparameter so ausgewählt. </a:t>
            </a:r>
          </a:p>
          <a:p>
            <a:endParaRPr lang="en-DE" dirty="0"/>
          </a:p>
          <a:p>
            <a:r>
              <a:rPr lang="en-GB" dirty="0"/>
              <a:t>T</a:t>
            </a:r>
            <a:r>
              <a:rPr lang="en-DE" dirty="0"/>
              <a:t>hreshold = float = 0.5 bedeutet, wenn der euklidische Abstand zwischen 2 betrachteten Proben kleiner als 0,5 ist, sollte der Pixel davon 1 beträgt. </a:t>
            </a:r>
            <a:r>
              <a:rPr lang="en-GB" dirty="0"/>
              <a:t>S</a:t>
            </a:r>
            <a:r>
              <a:rPr lang="en-DE" dirty="0"/>
              <a:t>onnst gleich 0. </a:t>
            </a:r>
          </a:p>
          <a:p>
            <a:endParaRPr lang="en-DE" dirty="0"/>
          </a:p>
          <a:p>
            <a:r>
              <a:rPr lang="en-DE" dirty="0"/>
              <a:t>Die Größe des Bildes ist gleich der Anzahl der Proben.</a:t>
            </a:r>
          </a:p>
        </p:txBody>
      </p:sp>
      <p:sp>
        <p:nvSpPr>
          <p:cNvPr id="4" name="Date Placeholder 3"/>
          <p:cNvSpPr>
            <a:spLocks noGrp="1"/>
          </p:cNvSpPr>
          <p:nvPr>
            <p:ph type="dt" idx="1"/>
          </p:nvPr>
        </p:nvSpPr>
        <p:spPr/>
        <p:txBody>
          <a:bodyPr/>
          <a:lstStyle/>
          <a:p>
            <a:fld id="{6D9186F3-6E75-3F4E-8054-DD7C77DCE041}" type="datetime1">
              <a:rPr lang="de-DE" smtClean="0"/>
              <a:t>07.11.23</a:t>
            </a:fld>
            <a:endParaRPr lang="de-DE"/>
          </a:p>
        </p:txBody>
      </p:sp>
    </p:spTree>
    <p:extLst>
      <p:ext uri="{BB962C8B-B14F-4D97-AF65-F5344CB8AC3E}">
        <p14:creationId xmlns:p14="http://schemas.microsoft.com/office/powerpoint/2010/main" val="32790106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E" dirty="0"/>
              <a:t>Ich habe hier ein kleines Beispiel von RP mitgebracht. die Abstände zwischen den Proben können durch RP gut beschrieben. Ich habe die Hyperparameter so ausgewählt. </a:t>
            </a:r>
          </a:p>
          <a:p>
            <a:endParaRPr lang="en-DE" dirty="0"/>
          </a:p>
          <a:p>
            <a:r>
              <a:rPr lang="en-GB" dirty="0"/>
              <a:t>T</a:t>
            </a:r>
            <a:r>
              <a:rPr lang="en-DE" dirty="0"/>
              <a:t>hreshold = float = 0.5 bedeutet, wenn der euklidische Abstand zwischen 2 betrachteten Proben kleiner als 0,5 ist, sollte der Pixel davon 1 beträgt. </a:t>
            </a:r>
            <a:r>
              <a:rPr lang="en-GB" dirty="0"/>
              <a:t>S</a:t>
            </a:r>
            <a:r>
              <a:rPr lang="en-DE" dirty="0"/>
              <a:t>onnst gleich 0. </a:t>
            </a:r>
          </a:p>
          <a:p>
            <a:endParaRPr lang="en-DE" dirty="0"/>
          </a:p>
          <a:p>
            <a:r>
              <a:rPr lang="en-DE" dirty="0"/>
              <a:t>Die Größe des Bildes ist gleich der Anzahl der Proben.</a:t>
            </a:r>
          </a:p>
        </p:txBody>
      </p:sp>
      <p:sp>
        <p:nvSpPr>
          <p:cNvPr id="4" name="Date Placeholder 3"/>
          <p:cNvSpPr>
            <a:spLocks noGrp="1"/>
          </p:cNvSpPr>
          <p:nvPr>
            <p:ph type="dt" idx="1"/>
          </p:nvPr>
        </p:nvSpPr>
        <p:spPr/>
        <p:txBody>
          <a:bodyPr/>
          <a:lstStyle/>
          <a:p>
            <a:fld id="{6D9186F3-6E75-3F4E-8054-DD7C77DCE041}" type="datetime1">
              <a:rPr lang="de-DE" smtClean="0"/>
              <a:t>07.11.23</a:t>
            </a:fld>
            <a:endParaRPr lang="de-DE"/>
          </a:p>
        </p:txBody>
      </p:sp>
    </p:spTree>
    <p:extLst>
      <p:ext uri="{BB962C8B-B14F-4D97-AF65-F5344CB8AC3E}">
        <p14:creationId xmlns:p14="http://schemas.microsoft.com/office/powerpoint/2010/main" val="11038095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Und here is das Beispiel von GAF. Ein Pixel ist gleich 1 wenn die 2 betrachtete Proben beide maximum oder minimum sind.</a:t>
            </a:r>
          </a:p>
          <a:p>
            <a:r>
              <a:rPr lang="vi-VN" dirty="0"/>
              <a:t>Wenn der Pixel gleich -1 ist, sollte 2 betrachtete Proben symetrisch zum Durschschnitt sein.</a:t>
            </a:r>
          </a:p>
          <a:p>
            <a:endParaRPr lang="vi-VN" dirty="0"/>
          </a:p>
          <a:p>
            <a:pPr marL="0" marR="0" lvl="0" indent="0" algn="l" defTabSz="914400" rtl="0" eaLnBrk="1" fontAlgn="auto" latinLnBrk="0" hangingPunct="1">
              <a:lnSpc>
                <a:spcPct val="100000"/>
              </a:lnSpc>
              <a:spcBef>
                <a:spcPts val="0"/>
              </a:spcBef>
              <a:spcAft>
                <a:spcPts val="0"/>
              </a:spcAft>
              <a:buClrTx/>
              <a:buSzTx/>
              <a:buFontTx/>
              <a:buNone/>
              <a:tabLst/>
              <a:defRPr/>
            </a:pPr>
            <a:r>
              <a:rPr lang="vi-VN" dirty="0"/>
              <a:t> </a:t>
            </a:r>
            <a:r>
              <a:rPr lang="en-DE" dirty="0"/>
              <a:t>Die Größe des Bildes ist auch gleich der Anzahl der Proben.</a:t>
            </a:r>
          </a:p>
          <a:p>
            <a:endParaRPr lang="en-DE" dirty="0"/>
          </a:p>
        </p:txBody>
      </p:sp>
      <p:sp>
        <p:nvSpPr>
          <p:cNvPr id="4" name="Date Placeholder 3"/>
          <p:cNvSpPr>
            <a:spLocks noGrp="1"/>
          </p:cNvSpPr>
          <p:nvPr>
            <p:ph type="dt" idx="1"/>
          </p:nvPr>
        </p:nvSpPr>
        <p:spPr/>
        <p:txBody>
          <a:bodyPr/>
          <a:lstStyle/>
          <a:p>
            <a:fld id="{6D9186F3-6E75-3F4E-8054-DD7C77DCE041}" type="datetime1">
              <a:rPr lang="de-DE" smtClean="0"/>
              <a:t>07.11.23</a:t>
            </a:fld>
            <a:endParaRPr lang="de-DE"/>
          </a:p>
        </p:txBody>
      </p:sp>
    </p:spTree>
    <p:extLst>
      <p:ext uri="{BB962C8B-B14F-4D97-AF65-F5344CB8AC3E}">
        <p14:creationId xmlns:p14="http://schemas.microsoft.com/office/powerpoint/2010/main" val="25717526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E" dirty="0"/>
              <a:t>Ich habe hier ein kleines Beispiel von RP mitgebracht. die Abstände zwischen den Proben können durch RP gut beschrieben. Ich habe die Hyperparameter so ausgewählt. </a:t>
            </a:r>
          </a:p>
          <a:p>
            <a:endParaRPr lang="en-DE" dirty="0"/>
          </a:p>
          <a:p>
            <a:r>
              <a:rPr lang="en-GB" dirty="0"/>
              <a:t>T</a:t>
            </a:r>
            <a:r>
              <a:rPr lang="en-DE" dirty="0"/>
              <a:t>hreshold = float = 0.5 bedeutet, wenn der euklidische Abstand zwischen 2 betrachteten Proben kleiner als 0,5 ist, sollte der Pixel davon 1 beträgt. </a:t>
            </a:r>
            <a:r>
              <a:rPr lang="en-GB" dirty="0"/>
              <a:t>S</a:t>
            </a:r>
            <a:r>
              <a:rPr lang="en-DE" dirty="0"/>
              <a:t>onnst gleich 0. </a:t>
            </a:r>
          </a:p>
          <a:p>
            <a:endParaRPr lang="en-DE" dirty="0"/>
          </a:p>
          <a:p>
            <a:r>
              <a:rPr lang="en-DE" dirty="0"/>
              <a:t>Die Größe des Bildes ist gleich der Anzahl der Proben.</a:t>
            </a:r>
          </a:p>
        </p:txBody>
      </p:sp>
      <p:sp>
        <p:nvSpPr>
          <p:cNvPr id="4" name="Date Placeholder 3"/>
          <p:cNvSpPr>
            <a:spLocks noGrp="1"/>
          </p:cNvSpPr>
          <p:nvPr>
            <p:ph type="dt" idx="1"/>
          </p:nvPr>
        </p:nvSpPr>
        <p:spPr/>
        <p:txBody>
          <a:bodyPr/>
          <a:lstStyle/>
          <a:p>
            <a:fld id="{6D9186F3-6E75-3F4E-8054-DD7C77DCE041}" type="datetime1">
              <a:rPr lang="de-DE" smtClean="0"/>
              <a:t>07.11.23</a:t>
            </a:fld>
            <a:endParaRPr lang="de-DE"/>
          </a:p>
        </p:txBody>
      </p:sp>
    </p:spTree>
    <p:extLst>
      <p:ext uri="{BB962C8B-B14F-4D97-AF65-F5344CB8AC3E}">
        <p14:creationId xmlns:p14="http://schemas.microsoft.com/office/powerpoint/2010/main" val="29646706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Und here is das Beispiel von GAF. Ein Pixel ist gleich 1 wenn die 2 betrachtete Proben beide maximum oder minimum sind.</a:t>
            </a:r>
          </a:p>
          <a:p>
            <a:r>
              <a:rPr lang="vi-VN" dirty="0"/>
              <a:t>Wenn der Pixel gleich -1 ist, sollte 2 betrachtete Proben symetrisch zum Durschschnitt sein.</a:t>
            </a:r>
          </a:p>
          <a:p>
            <a:endParaRPr lang="vi-VN" dirty="0"/>
          </a:p>
          <a:p>
            <a:pPr marL="0" marR="0" lvl="0" indent="0" algn="l" defTabSz="914400" rtl="0" eaLnBrk="1" fontAlgn="auto" latinLnBrk="0" hangingPunct="1">
              <a:lnSpc>
                <a:spcPct val="100000"/>
              </a:lnSpc>
              <a:spcBef>
                <a:spcPts val="0"/>
              </a:spcBef>
              <a:spcAft>
                <a:spcPts val="0"/>
              </a:spcAft>
              <a:buClrTx/>
              <a:buSzTx/>
              <a:buFontTx/>
              <a:buNone/>
              <a:tabLst/>
              <a:defRPr/>
            </a:pPr>
            <a:r>
              <a:rPr lang="vi-VN" dirty="0"/>
              <a:t> </a:t>
            </a:r>
            <a:r>
              <a:rPr lang="en-DE" dirty="0"/>
              <a:t>Die Größe des Bildes ist auch gleich der Anzahl der Proben.</a:t>
            </a:r>
          </a:p>
          <a:p>
            <a:endParaRPr lang="en-DE" dirty="0"/>
          </a:p>
        </p:txBody>
      </p:sp>
      <p:sp>
        <p:nvSpPr>
          <p:cNvPr id="4" name="Date Placeholder 3"/>
          <p:cNvSpPr>
            <a:spLocks noGrp="1"/>
          </p:cNvSpPr>
          <p:nvPr>
            <p:ph type="dt" idx="1"/>
          </p:nvPr>
        </p:nvSpPr>
        <p:spPr/>
        <p:txBody>
          <a:bodyPr/>
          <a:lstStyle/>
          <a:p>
            <a:fld id="{6D9186F3-6E75-3F4E-8054-DD7C77DCE041}" type="datetime1">
              <a:rPr lang="de-DE" smtClean="0"/>
              <a:t>07.11.23</a:t>
            </a:fld>
            <a:endParaRPr lang="de-DE"/>
          </a:p>
        </p:txBody>
      </p:sp>
    </p:spTree>
    <p:extLst>
      <p:ext uri="{BB962C8B-B14F-4D97-AF65-F5344CB8AC3E}">
        <p14:creationId xmlns:p14="http://schemas.microsoft.com/office/powerpoint/2010/main" val="22357098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err="1"/>
              <a:t>Hier</a:t>
            </a:r>
            <a:r>
              <a:rPr lang="en-US" sz="1200" dirty="0"/>
              <a:t> is </a:t>
            </a:r>
            <a:r>
              <a:rPr lang="en-US" sz="1200" dirty="0" err="1"/>
              <a:t>mein</a:t>
            </a:r>
            <a:r>
              <a:rPr lang="en-US" sz="1200" dirty="0"/>
              <a:t> Aufbau des </a:t>
            </a:r>
            <a:r>
              <a:rPr lang="en-US" sz="1200" dirty="0" err="1"/>
              <a:t>Vortrags</a:t>
            </a:r>
            <a:r>
              <a:rPr lang="en-US" sz="1200" dirty="0"/>
              <a:t>. </a:t>
            </a:r>
            <a:r>
              <a:rPr lang="en-US" sz="1200" dirty="0" err="1"/>
              <a:t>Zuert</a:t>
            </a:r>
            <a:r>
              <a:rPr lang="en-US" sz="1200" dirty="0"/>
              <a:t> </a:t>
            </a:r>
            <a:r>
              <a:rPr lang="en-US" sz="1200" dirty="0" err="1"/>
              <a:t>stelle</a:t>
            </a:r>
            <a:r>
              <a:rPr lang="en-US" sz="1200" dirty="0"/>
              <a:t> ich die </a:t>
            </a:r>
            <a:r>
              <a:rPr lang="en-US" sz="1200" dirty="0" err="1"/>
              <a:t>Datensätze</a:t>
            </a:r>
            <a:r>
              <a:rPr lang="en-US" sz="1200" dirty="0"/>
              <a:t> </a:t>
            </a:r>
            <a:r>
              <a:rPr lang="en-US" sz="1200" dirty="0" err="1"/>
              <a:t>vor</a:t>
            </a:r>
            <a:r>
              <a:rPr lang="en-US" sz="1200" dirty="0"/>
              <a:t>, und die </a:t>
            </a:r>
            <a:r>
              <a:rPr lang="en-US" sz="1200" dirty="0" err="1"/>
              <a:t>Visualisierung</a:t>
            </a:r>
            <a:r>
              <a:rPr lang="en-US" sz="1200" dirty="0"/>
              <a:t> </a:t>
            </a:r>
            <a:r>
              <a:rPr lang="en-US" sz="1200" dirty="0" err="1"/>
              <a:t>davon</a:t>
            </a:r>
            <a:r>
              <a:rPr lang="en-US" sz="1200" dirty="0"/>
              <a:t>. Und </a:t>
            </a:r>
            <a:r>
              <a:rPr lang="en-US" sz="1200" dirty="0" err="1"/>
              <a:t>dann</a:t>
            </a:r>
            <a:r>
              <a:rPr lang="en-US" sz="1200" dirty="0"/>
              <a:t> </a:t>
            </a:r>
            <a:r>
              <a:rPr lang="en-US" sz="1200" dirty="0" err="1"/>
              <a:t>zeige</a:t>
            </a:r>
            <a:r>
              <a:rPr lang="en-US" sz="1200" dirty="0"/>
              <a:t> ich, </a:t>
            </a:r>
            <a:r>
              <a:rPr lang="en-US" sz="1200" dirty="0" err="1"/>
              <a:t>wie</a:t>
            </a:r>
            <a:r>
              <a:rPr lang="en-US" sz="1200" dirty="0"/>
              <a:t> man die </a:t>
            </a:r>
            <a:r>
              <a:rPr lang="en-US" sz="1200" dirty="0" err="1"/>
              <a:t>Zeitreihen</a:t>
            </a:r>
            <a:r>
              <a:rPr lang="en-US" sz="1200" dirty="0"/>
              <a:t>-</a:t>
            </a:r>
            <a:r>
              <a:rPr lang="en-US" sz="1200" dirty="0" err="1"/>
              <a:t>zu</a:t>
            </a:r>
            <a:r>
              <a:rPr lang="en-US" sz="1200" dirty="0"/>
              <a:t>-Bild </a:t>
            </a:r>
            <a:r>
              <a:rPr lang="en-US" sz="1200" dirty="0" err="1"/>
              <a:t>transformieren</a:t>
            </a:r>
            <a:r>
              <a:rPr lang="en-US" sz="1200" dirty="0"/>
              <a:t> </a:t>
            </a:r>
            <a:r>
              <a:rPr lang="en-US" sz="1200" dirty="0" err="1"/>
              <a:t>kann</a:t>
            </a:r>
            <a:r>
              <a:rPr lang="en-US" sz="1200"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err="1"/>
              <a:t>Nach</a:t>
            </a:r>
            <a:r>
              <a:rPr lang="en-US" sz="1200" dirty="0"/>
              <a:t> dem man </a:t>
            </a:r>
            <a:r>
              <a:rPr lang="en-US" sz="1200" dirty="0" err="1"/>
              <a:t>schon</a:t>
            </a:r>
            <a:r>
              <a:rPr lang="en-US" sz="1200" dirty="0"/>
              <a:t> die </a:t>
            </a:r>
            <a:r>
              <a:rPr lang="en-US" sz="1200" dirty="0" err="1"/>
              <a:t>Bilder</a:t>
            </a:r>
            <a:r>
              <a:rPr lang="en-US" sz="1200" dirty="0"/>
              <a:t> </a:t>
            </a:r>
            <a:r>
              <a:rPr lang="en-US" sz="1200" dirty="0" err="1"/>
              <a:t>hatte</a:t>
            </a:r>
            <a:r>
              <a:rPr lang="en-US" sz="1200" dirty="0"/>
              <a:t>, </a:t>
            </a:r>
            <a:r>
              <a:rPr lang="en-US" sz="1200" dirty="0" err="1"/>
              <a:t>kann</a:t>
            </a:r>
            <a:r>
              <a:rPr lang="en-US" sz="1200" dirty="0"/>
              <a:t> man </a:t>
            </a:r>
            <a:r>
              <a:rPr lang="en-US" sz="1200" dirty="0" err="1"/>
              <a:t>ein</a:t>
            </a:r>
            <a:r>
              <a:rPr lang="en-US" sz="1200" dirty="0"/>
              <a:t> Model </a:t>
            </a:r>
            <a:r>
              <a:rPr lang="en-US" sz="1200" dirty="0" err="1"/>
              <a:t>herstellen</a:t>
            </a:r>
            <a:r>
              <a:rPr lang="en-US" sz="1200" dirty="0"/>
              <a:t> und </a:t>
            </a:r>
            <a:r>
              <a:rPr lang="en-US" sz="1200" dirty="0" err="1"/>
              <a:t>mit</a:t>
            </a:r>
            <a:r>
              <a:rPr lang="en-US" sz="1200" dirty="0"/>
              <a:t> den </a:t>
            </a:r>
            <a:r>
              <a:rPr lang="en-US" sz="1200" dirty="0" err="1"/>
              <a:t>Daten</a:t>
            </a:r>
            <a:r>
              <a:rPr lang="en-US" sz="1200" dirty="0"/>
              <a:t> </a:t>
            </a:r>
            <a:r>
              <a:rPr lang="en-US" sz="1200" dirty="0" err="1"/>
              <a:t>trainieren</a:t>
            </a:r>
            <a:r>
              <a:rPr lang="en-US" sz="1200" dirty="0"/>
              <a:t>. Als </a:t>
            </a:r>
            <a:r>
              <a:rPr lang="en-US" sz="1200" dirty="0" err="1"/>
              <a:t>nächstes</a:t>
            </a:r>
            <a:r>
              <a:rPr lang="en-US" sz="1200" dirty="0"/>
              <a:t> </a:t>
            </a:r>
            <a:r>
              <a:rPr lang="en-US" sz="1200" dirty="0" err="1"/>
              <a:t>werde</a:t>
            </a:r>
            <a:r>
              <a:rPr lang="en-US" sz="1200" dirty="0"/>
              <a:t> ich die </a:t>
            </a:r>
            <a:r>
              <a:rPr lang="en-US" sz="1200" dirty="0" err="1"/>
              <a:t>bisherigen</a:t>
            </a:r>
            <a:r>
              <a:rPr lang="en-US" sz="1200" dirty="0"/>
              <a:t> </a:t>
            </a:r>
            <a:r>
              <a:rPr lang="en-US" sz="1200" dirty="0" err="1"/>
              <a:t>Ergebnisse</a:t>
            </a:r>
            <a:r>
              <a:rPr lang="en-US" sz="1200" dirty="0"/>
              <a:t> </a:t>
            </a:r>
            <a:r>
              <a:rPr lang="en-US" sz="1200" dirty="0" err="1"/>
              <a:t>zeigen</a:t>
            </a:r>
            <a:r>
              <a:rPr lang="en-US" sz="1200" dirty="0"/>
              <a:t> und </a:t>
            </a:r>
            <a:r>
              <a:rPr lang="en-US" sz="1200" dirty="0" err="1"/>
              <a:t>mit</a:t>
            </a:r>
            <a:r>
              <a:rPr lang="en-US" sz="1200" dirty="0"/>
              <a:t> den Paper </a:t>
            </a:r>
            <a:r>
              <a:rPr lang="en-US" sz="1200" dirty="0" err="1"/>
              <a:t>vergleichen</a:t>
            </a:r>
            <a:r>
              <a:rPr lang="en-US" sz="1200" dirty="0"/>
              <a:t>. </a:t>
            </a:r>
            <a:r>
              <a:rPr lang="en-US" sz="1200" dirty="0" err="1"/>
              <a:t>Zum</a:t>
            </a:r>
            <a:r>
              <a:rPr lang="en-US" sz="1200" dirty="0"/>
              <a:t> </a:t>
            </a:r>
            <a:r>
              <a:rPr lang="en-US" sz="1200" dirty="0" err="1"/>
              <a:t>Schluss</a:t>
            </a:r>
            <a:r>
              <a:rPr lang="en-US" sz="1200" dirty="0"/>
              <a:t> </a:t>
            </a:r>
            <a:r>
              <a:rPr lang="en-US" sz="1200" dirty="0" err="1"/>
              <a:t>erzähle</a:t>
            </a:r>
            <a:r>
              <a:rPr lang="en-US" sz="1200" dirty="0"/>
              <a:t> ich </a:t>
            </a:r>
            <a:r>
              <a:rPr lang="en-US" sz="1200" dirty="0" err="1"/>
              <a:t>über</a:t>
            </a:r>
            <a:r>
              <a:rPr lang="en-US" sz="1200" dirty="0"/>
              <a:t> die </a:t>
            </a:r>
            <a:r>
              <a:rPr lang="en-US" sz="1200" dirty="0" err="1"/>
              <a:t>bestehende</a:t>
            </a:r>
            <a:r>
              <a:rPr lang="en-US" sz="1200" dirty="0"/>
              <a:t> </a:t>
            </a:r>
            <a:r>
              <a:rPr lang="en-US" sz="1200" dirty="0" err="1"/>
              <a:t>Probleme</a:t>
            </a:r>
            <a:r>
              <a:rPr lang="en-US" sz="1200" dirty="0"/>
              <a:t>, die </a:t>
            </a:r>
            <a:r>
              <a:rPr lang="en-US" sz="1200" dirty="0" err="1"/>
              <a:t>Lösung</a:t>
            </a:r>
            <a:r>
              <a:rPr lang="en-US" sz="1200" dirty="0"/>
              <a:t> </a:t>
            </a:r>
            <a:r>
              <a:rPr lang="en-US" sz="1200" dirty="0" err="1"/>
              <a:t>dafür</a:t>
            </a:r>
            <a:r>
              <a:rPr lang="en-US" sz="1200" dirty="0"/>
              <a:t> </a:t>
            </a:r>
            <a:r>
              <a:rPr lang="en-US" sz="1200" dirty="0" err="1"/>
              <a:t>sowie</a:t>
            </a:r>
            <a:r>
              <a:rPr lang="en-US" sz="1200" dirty="0"/>
              <a:t> den Plan für die </a:t>
            </a:r>
            <a:r>
              <a:rPr lang="en-US" sz="1200" dirty="0" err="1"/>
              <a:t>restliche</a:t>
            </a:r>
            <a:r>
              <a:rPr lang="en-US" sz="1200" dirty="0"/>
              <a:t> Zeit.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p:txBody>
      </p:sp>
      <p:sp>
        <p:nvSpPr>
          <p:cNvPr id="4" name="Date Placeholder 3"/>
          <p:cNvSpPr>
            <a:spLocks noGrp="1"/>
          </p:cNvSpPr>
          <p:nvPr>
            <p:ph type="dt" idx="1"/>
          </p:nvPr>
        </p:nvSpPr>
        <p:spPr/>
        <p:txBody>
          <a:bodyPr/>
          <a:lstStyle/>
          <a:p>
            <a:fld id="{6D9186F3-6E75-3F4E-8054-DD7C77DCE041}" type="datetime1">
              <a:rPr lang="de-DE" smtClean="0"/>
              <a:t>07.11.23</a:t>
            </a:fld>
            <a:endParaRPr lang="de-DE"/>
          </a:p>
        </p:txBody>
      </p:sp>
    </p:spTree>
    <p:extLst>
      <p:ext uri="{BB962C8B-B14F-4D97-AF65-F5344CB8AC3E}">
        <p14:creationId xmlns:p14="http://schemas.microsoft.com/office/powerpoint/2010/main" val="162313951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E" dirty="0"/>
              <a:t>Nachdem die Signale in Fenstern verteilt wurden, kann man die Zeitreihen-zu-Bild Transformation auswählen.</a:t>
            </a:r>
          </a:p>
          <a:p>
            <a:endParaRPr lang="en-DE" dirty="0"/>
          </a:p>
          <a:p>
            <a:r>
              <a:rPr lang="en-GB" dirty="0"/>
              <a:t>I</a:t>
            </a:r>
            <a:r>
              <a:rPr lang="en-DE" dirty="0"/>
              <a:t>n dieser Arbeit werden 6 Transformation genutzt, die RP, GAF, MTF, CWT, STFT, MS sind</a:t>
            </a:r>
          </a:p>
          <a:p>
            <a:endParaRPr lang="en-DE" dirty="0"/>
          </a:p>
          <a:p>
            <a:r>
              <a:rPr lang="en-GB" dirty="0"/>
              <a:t>D</a:t>
            </a:r>
            <a:r>
              <a:rPr lang="en-DE" dirty="0"/>
              <a:t>ie Zeitreihen bei den ersten 3 Transformation werden von -1 bis 1 mit hilfe von MinMaxScaler skaliert, weil diese Transformationen gut die Beziehung zwischen den Größen der betrachtete Proben in einer Zeitreihe beschreiben können.</a:t>
            </a:r>
          </a:p>
          <a:p>
            <a:endParaRPr lang="en-DE" dirty="0"/>
          </a:p>
          <a:p>
            <a:r>
              <a:rPr lang="en-DE" dirty="0"/>
              <a:t>Der Vorteil der 3 anderen Transformationen ist die bestimmte Frequenz in einer bestimmte Zeitpunkt zu verfolgen. </a:t>
            </a:r>
            <a:r>
              <a:rPr lang="en-GB" dirty="0"/>
              <a:t>D</a:t>
            </a:r>
            <a:r>
              <a:rPr lang="en-DE" dirty="0"/>
              <a:t>eshlab werden die Zeitreihen mit den Durschnitt gleich 0 und Standardabweichung gleich 1 mit Hilfe von Standardize skaliert. </a:t>
            </a:r>
          </a:p>
          <a:p>
            <a:endParaRPr lang="en-DE" dirty="0"/>
          </a:p>
          <a:p>
            <a:r>
              <a:rPr lang="en-DE" dirty="0"/>
              <a:t>Hier sind die Hyperparameter, die während der Traning und Validierung bestimmt werden.</a:t>
            </a:r>
          </a:p>
          <a:p>
            <a:endParaRPr lang="en-DE" dirty="0"/>
          </a:p>
          <a:p>
            <a:r>
              <a:rPr lang="en-DE" dirty="0"/>
              <a:t>Die Berechungkosten der ersten 3 Transformationen sind teurer als der anderen 3.</a:t>
            </a:r>
          </a:p>
          <a:p>
            <a:endParaRPr lang="en-DE" dirty="0"/>
          </a:p>
          <a:p>
            <a:endParaRPr lang="en-DE" dirty="0"/>
          </a:p>
        </p:txBody>
      </p:sp>
      <p:sp>
        <p:nvSpPr>
          <p:cNvPr id="4" name="Date Placeholder 3"/>
          <p:cNvSpPr>
            <a:spLocks noGrp="1"/>
          </p:cNvSpPr>
          <p:nvPr>
            <p:ph type="dt" idx="1"/>
          </p:nvPr>
        </p:nvSpPr>
        <p:spPr/>
        <p:txBody>
          <a:bodyPr/>
          <a:lstStyle/>
          <a:p>
            <a:fld id="{6D9186F3-6E75-3F4E-8054-DD7C77DCE041}" type="datetime1">
              <a:rPr lang="de-DE" smtClean="0"/>
              <a:t>07.11.23</a:t>
            </a:fld>
            <a:endParaRPr lang="de-DE"/>
          </a:p>
        </p:txBody>
      </p:sp>
    </p:spTree>
    <p:extLst>
      <p:ext uri="{BB962C8B-B14F-4D97-AF65-F5344CB8AC3E}">
        <p14:creationId xmlns:p14="http://schemas.microsoft.com/office/powerpoint/2010/main" val="15519121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E" dirty="0"/>
              <a:t>Ich habe hier ein kleines Beispiel von STFT mitgebracht. Ich habe persönlich per Hand die Hyperparameter so ausgewählt. </a:t>
            </a:r>
          </a:p>
          <a:p>
            <a:endParaRPr lang="en-DE" dirty="0"/>
          </a:p>
          <a:p>
            <a:r>
              <a:rPr lang="en-DE" dirty="0"/>
              <a:t>Das beobachte Zeitintervall ist 90 Sekunden lang, weil die window_size von windowing gleich die Abtastfrequenz ist, und die beobachtbare Frequenz ist laut Nyquist Kriterium bis 12500 Hz.</a:t>
            </a:r>
          </a:p>
          <a:p>
            <a:endParaRPr lang="en-DE" dirty="0"/>
          </a:p>
          <a:p>
            <a:r>
              <a:rPr lang="en-DE" dirty="0"/>
              <a:t>Auf der Abbildung 10 kann man sehen, wie sich die Bilder von gesund bis Ende des Lebensdauer ändert. </a:t>
            </a:r>
          </a:p>
          <a:p>
            <a:endParaRPr lang="en-DE"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W</a:t>
            </a:r>
            <a:r>
              <a:rPr lang="en-DE" dirty="0"/>
              <a:t>enn Label = 1 ( gesund ) ist die Dominantfrequenz ca 4000 Hz, </a:t>
            </a:r>
            <a:r>
              <a:rPr lang="en-GB" dirty="0"/>
              <a:t>W</a:t>
            </a:r>
            <a:r>
              <a:rPr lang="en-DE" dirty="0"/>
              <a:t>enn Label = 0 ( EOL ) ist die Dominantfrequenz ca 1500 Hz. Mit den Augen kann man ganz gut merken, und ich hoffe, dass Computer und Neurale Netze besser machen können. </a:t>
            </a:r>
          </a:p>
          <a:p>
            <a:endParaRPr lang="en-DE" dirty="0"/>
          </a:p>
          <a:p>
            <a:r>
              <a:rPr lang="en-DE" dirty="0"/>
              <a:t>Jedes Pixel beschreibt die Große der Frequenz in einem bestimmten Zeitpunkt.</a:t>
            </a:r>
          </a:p>
        </p:txBody>
      </p:sp>
      <p:sp>
        <p:nvSpPr>
          <p:cNvPr id="4" name="Date Placeholder 3"/>
          <p:cNvSpPr>
            <a:spLocks noGrp="1"/>
          </p:cNvSpPr>
          <p:nvPr>
            <p:ph type="dt" idx="1"/>
          </p:nvPr>
        </p:nvSpPr>
        <p:spPr/>
        <p:txBody>
          <a:bodyPr/>
          <a:lstStyle/>
          <a:p>
            <a:fld id="{6D9186F3-6E75-3F4E-8054-DD7C77DCE041}" type="datetime1">
              <a:rPr lang="de-DE" smtClean="0"/>
              <a:t>07.11.23</a:t>
            </a:fld>
            <a:endParaRPr lang="de-DE"/>
          </a:p>
        </p:txBody>
      </p:sp>
    </p:spTree>
    <p:extLst>
      <p:ext uri="{BB962C8B-B14F-4D97-AF65-F5344CB8AC3E}">
        <p14:creationId xmlns:p14="http://schemas.microsoft.com/office/powerpoint/2010/main" val="29589101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E" dirty="0"/>
              <a:t>Nachdem die Zeitreihen schon zu Bildern transformiert wurde, es ist Zeit ein Model herzustellen. </a:t>
            </a:r>
          </a:p>
          <a:p>
            <a:endParaRPr lang="en-DE" dirty="0"/>
          </a:p>
          <a:p>
            <a:r>
              <a:rPr lang="en-GB" dirty="0"/>
              <a:t>W</a:t>
            </a:r>
            <a:r>
              <a:rPr lang="en-DE" dirty="0"/>
              <a:t>ie schon am Anfang der Präsentation erwänht, möchte ich die Macht der pre-trained CNN für mein Problem ausnützen.</a:t>
            </a:r>
          </a:p>
          <a:p>
            <a:endParaRPr lang="en-DE" dirty="0"/>
          </a:p>
          <a:p>
            <a:pPr marL="0" marR="0" lvl="0" indent="0" algn="l" defTabSz="914400" rtl="0" eaLnBrk="1" fontAlgn="auto" latinLnBrk="0" hangingPunct="1">
              <a:lnSpc>
                <a:spcPct val="100000"/>
              </a:lnSpc>
              <a:spcBef>
                <a:spcPts val="0"/>
              </a:spcBef>
              <a:spcAft>
                <a:spcPts val="0"/>
              </a:spcAft>
              <a:buClrTx/>
              <a:buSzTx/>
              <a:buFontTx/>
              <a:buNone/>
              <a:tabLst/>
              <a:defRPr/>
            </a:pPr>
            <a:r>
              <a:rPr lang="en-DE" dirty="0"/>
              <a:t>EfficientNet Familie war 2019 state-of-the Art, sogar wenn Vision Transformer schon erschienen hat, </a:t>
            </a:r>
            <a:r>
              <a:rPr lang="en-GB" dirty="0" err="1"/>
              <a:t>bleibt</a:t>
            </a:r>
            <a:r>
              <a:rPr lang="en-GB" dirty="0"/>
              <a:t> </a:t>
            </a:r>
            <a:r>
              <a:rPr lang="en-DE" dirty="0"/>
              <a:t>die Position von EfficientNet bei Bildklassifizierung </a:t>
            </a:r>
            <a:r>
              <a:rPr lang="en-GB" dirty="0" err="1"/>
              <a:t>unerschütterlich</a:t>
            </a:r>
            <a:r>
              <a:rPr lang="en-GB" dirty="0"/>
              <a:t>. </a:t>
            </a:r>
            <a:r>
              <a:rPr lang="en-DE" dirty="0"/>
              <a:t>Um eine gleiche Accuracy bei der Bewertung von ImageNet braucht EffcientNet weniger weights und bias als AlexNet oder ResNet.</a:t>
            </a:r>
          </a:p>
          <a:p>
            <a:endParaRPr lang="en-DE" dirty="0"/>
          </a:p>
          <a:p>
            <a:r>
              <a:rPr lang="en-DE" dirty="0"/>
              <a:t>Aber ich denke fine tunning ist nicht für mein Problem, weil die pre-trainierte Modelle von den Bildern von Menschen, Katze, Hunde, Auto,… trainiert wurden, und meine Bilder sind Spectrum.</a:t>
            </a:r>
          </a:p>
          <a:p>
            <a:r>
              <a:rPr lang="en-DE" dirty="0"/>
              <a:t>2. Grund ist, Input von diesen Modellen ist 3, und ich habe nur 2 Chanel Bilder.</a:t>
            </a:r>
          </a:p>
          <a:p>
            <a:endParaRPr lang="en-DE" dirty="0"/>
          </a:p>
          <a:p>
            <a:r>
              <a:rPr lang="en-DE" dirty="0"/>
              <a:t>Die Idee ist jetzt, eine gute Modelstruktur zu nehmen, und dann mit den Daten noch mal zu trainieren. In dieser Arbeit nehme ich die Struktur von EfficientNet-B0. Der Input muss von 3 als Standard zu 2 und der Output von 1000 als Standard zu 1 beändert werden.</a:t>
            </a:r>
          </a:p>
          <a:p>
            <a:endParaRPr lang="en-DE" dirty="0"/>
          </a:p>
          <a:p>
            <a:r>
              <a:rPr lang="en-DE" dirty="0"/>
              <a:t>Vorher müssen die Bilder die Großen geändert werden, weil EfficientNet-B0 akzeptiert nur die Bilder (224,224) groß. Meine Bilder werden erstmal zu (256,256) verkleinert und dann werden in der Mitte (224,224) groß schnitten.</a:t>
            </a:r>
          </a:p>
          <a:p>
            <a:endParaRPr lang="en-DE" dirty="0"/>
          </a:p>
          <a:p>
            <a:r>
              <a:rPr lang="en-DE" dirty="0"/>
              <a:t>Auf der Tabelle 4 ist die Standardstruktur von EfficientNet-B0.</a:t>
            </a:r>
          </a:p>
          <a:p>
            <a:endParaRPr lang="en-DE" dirty="0"/>
          </a:p>
          <a:p>
            <a:r>
              <a:rPr lang="en-DE" dirty="0"/>
              <a:t> </a:t>
            </a:r>
          </a:p>
          <a:p>
            <a:endParaRPr lang="en-DE" dirty="0"/>
          </a:p>
          <a:p>
            <a:endParaRPr lang="en-DE" dirty="0"/>
          </a:p>
        </p:txBody>
      </p:sp>
      <p:sp>
        <p:nvSpPr>
          <p:cNvPr id="4" name="Date Placeholder 3"/>
          <p:cNvSpPr>
            <a:spLocks noGrp="1"/>
          </p:cNvSpPr>
          <p:nvPr>
            <p:ph type="dt" idx="1"/>
          </p:nvPr>
        </p:nvSpPr>
        <p:spPr/>
        <p:txBody>
          <a:bodyPr/>
          <a:lstStyle/>
          <a:p>
            <a:fld id="{6D9186F3-6E75-3F4E-8054-DD7C77DCE041}" type="datetime1">
              <a:rPr lang="de-DE" smtClean="0"/>
              <a:t>07.11.23</a:t>
            </a:fld>
            <a:endParaRPr lang="de-DE"/>
          </a:p>
        </p:txBody>
      </p:sp>
    </p:spTree>
    <p:extLst>
      <p:ext uri="{BB962C8B-B14F-4D97-AF65-F5344CB8AC3E}">
        <p14:creationId xmlns:p14="http://schemas.microsoft.com/office/powerpoint/2010/main" val="31020861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U</a:t>
            </a:r>
            <a:r>
              <a:rPr lang="en-DE" dirty="0"/>
              <a:t>m die besten Hyperparameter zu bestimmen, wird CV verwendet, ich habe auch hier die Fix Hyperparameter, die konstant bleiben sollen, </a:t>
            </a:r>
            <a:r>
              <a:rPr lang="en-GB" dirty="0" err="1"/>
              <a:t>weil</a:t>
            </a:r>
            <a:r>
              <a:rPr lang="en-GB" dirty="0"/>
              <a:t> man </a:t>
            </a:r>
            <a:r>
              <a:rPr lang="en-GB" dirty="0" err="1"/>
              <a:t>entweder</a:t>
            </a:r>
            <a:r>
              <a:rPr lang="en-GB" dirty="0"/>
              <a:t> </a:t>
            </a:r>
            <a:r>
              <a:rPr lang="en-GB" dirty="0" err="1"/>
              <a:t>sicher</a:t>
            </a:r>
            <a:r>
              <a:rPr lang="en-GB" dirty="0"/>
              <a:t> </a:t>
            </a:r>
            <a:r>
              <a:rPr lang="en-GB" dirty="0" err="1"/>
              <a:t>weiß</a:t>
            </a:r>
            <a:r>
              <a:rPr lang="en-GB" dirty="0"/>
              <a:t>, was </a:t>
            </a:r>
            <a:r>
              <a:rPr lang="en-GB" dirty="0" err="1"/>
              <a:t>sie</a:t>
            </a:r>
            <a:r>
              <a:rPr lang="en-GB" dirty="0"/>
              <a:t> sein </a:t>
            </a:r>
            <a:r>
              <a:rPr lang="en-GB" dirty="0" err="1"/>
              <a:t>sollen</a:t>
            </a:r>
            <a:r>
              <a:rPr lang="en-GB" dirty="0"/>
              <a:t>, </a:t>
            </a:r>
            <a:r>
              <a:rPr lang="en-GB" dirty="0" err="1"/>
              <a:t>oder</a:t>
            </a:r>
            <a:r>
              <a:rPr lang="en-GB" dirty="0"/>
              <a:t> </a:t>
            </a:r>
            <a:r>
              <a:rPr lang="en-GB" dirty="0" err="1"/>
              <a:t>wenn</a:t>
            </a:r>
            <a:r>
              <a:rPr lang="en-GB" dirty="0"/>
              <a:t> </a:t>
            </a:r>
            <a:r>
              <a:rPr lang="en-GB" dirty="0" err="1"/>
              <a:t>sie</a:t>
            </a:r>
            <a:r>
              <a:rPr lang="en-GB" dirty="0"/>
              <a:t> </a:t>
            </a:r>
            <a:r>
              <a:rPr lang="en-GB" dirty="0" err="1"/>
              <a:t>sich</a:t>
            </a:r>
            <a:r>
              <a:rPr lang="en-GB" dirty="0"/>
              <a:t> </a:t>
            </a:r>
            <a:r>
              <a:rPr lang="en-GB" dirty="0" err="1"/>
              <a:t>ändern</a:t>
            </a:r>
            <a:r>
              <a:rPr lang="en-GB" dirty="0"/>
              <a:t>, </a:t>
            </a:r>
            <a:r>
              <a:rPr lang="en-GB" dirty="0" err="1"/>
              <a:t>wird</a:t>
            </a:r>
            <a:r>
              <a:rPr lang="en-GB" dirty="0"/>
              <a:t> der </a:t>
            </a:r>
            <a:r>
              <a:rPr lang="en-GB" dirty="0" err="1"/>
              <a:t>Trainingprozes</a:t>
            </a:r>
            <a:r>
              <a:rPr lang="en-GB" dirty="0"/>
              <a:t> </a:t>
            </a:r>
            <a:r>
              <a:rPr lang="en-GB" dirty="0" err="1"/>
              <a:t>dadurch</a:t>
            </a:r>
            <a:r>
              <a:rPr lang="en-GB" dirty="0"/>
              <a:t> </a:t>
            </a:r>
            <a:r>
              <a:rPr lang="en-GB" dirty="0" err="1"/>
              <a:t>nicht</a:t>
            </a:r>
            <a:r>
              <a:rPr lang="en-GB" dirty="0"/>
              <a:t> </a:t>
            </a:r>
            <a:r>
              <a:rPr lang="en-GB" dirty="0" err="1"/>
              <a:t>wesentlich</a:t>
            </a:r>
            <a:r>
              <a:rPr lang="en-GB" dirty="0"/>
              <a:t> </a:t>
            </a:r>
            <a:r>
              <a:rPr lang="en-GB" dirty="0" err="1"/>
              <a:t>beeinträchtigt</a:t>
            </a:r>
            <a:r>
              <a:rPr lang="en-GB" dirty="0"/>
              <a:t>. </a:t>
            </a:r>
            <a:r>
              <a:rPr lang="en-GB" dirty="0" err="1"/>
              <a:t>Zum</a:t>
            </a:r>
            <a:r>
              <a:rPr lang="en-GB" dirty="0"/>
              <a:t> </a:t>
            </a:r>
            <a:r>
              <a:rPr lang="en-GB" dirty="0" err="1"/>
              <a:t>beispiel</a:t>
            </a:r>
            <a:r>
              <a:rPr lang="en-GB" dirty="0"/>
              <a:t> … </a:t>
            </a:r>
          </a:p>
          <a:p>
            <a:endParaRPr lang="en-GB" dirty="0"/>
          </a:p>
          <a:p>
            <a:endParaRPr lang="en-GB" dirty="0"/>
          </a:p>
          <a:p>
            <a:endParaRPr lang="en-GB" dirty="0"/>
          </a:p>
          <a:p>
            <a:endParaRPr lang="en-DE" dirty="0"/>
          </a:p>
        </p:txBody>
      </p:sp>
      <p:sp>
        <p:nvSpPr>
          <p:cNvPr id="4" name="Date Placeholder 3"/>
          <p:cNvSpPr>
            <a:spLocks noGrp="1"/>
          </p:cNvSpPr>
          <p:nvPr>
            <p:ph type="dt" idx="1"/>
          </p:nvPr>
        </p:nvSpPr>
        <p:spPr/>
        <p:txBody>
          <a:bodyPr/>
          <a:lstStyle/>
          <a:p>
            <a:fld id="{6D9186F3-6E75-3F4E-8054-DD7C77DCE041}" type="datetime1">
              <a:rPr lang="de-DE" smtClean="0"/>
              <a:t>07.11.23</a:t>
            </a:fld>
            <a:endParaRPr lang="de-DE"/>
          </a:p>
        </p:txBody>
      </p:sp>
    </p:spTree>
    <p:extLst>
      <p:ext uri="{BB962C8B-B14F-4D97-AF65-F5344CB8AC3E}">
        <p14:creationId xmlns:p14="http://schemas.microsoft.com/office/powerpoint/2010/main" val="280770779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E" dirty="0"/>
              <a:t>Um das Model zu schätzen, ob es gut oder nicht gut funktioniert, hat man hier Loss und Score.</a:t>
            </a:r>
          </a:p>
          <a:p>
            <a:endParaRPr lang="en-DE" dirty="0"/>
          </a:p>
          <a:p>
            <a:r>
              <a:rPr lang="en-GB" dirty="0"/>
              <a:t>A</a:t>
            </a:r>
            <a:r>
              <a:rPr lang="en-DE" dirty="0"/>
              <a:t>ls Loss wird MAE in dieser Arbeit verwendet. Und Score beschreibt den Differenz zwischen predict RUL und true RUL.</a:t>
            </a:r>
          </a:p>
          <a:p>
            <a:endParaRPr lang="en-DE" dirty="0"/>
          </a:p>
          <a:p>
            <a:r>
              <a:rPr lang="en-DE" dirty="0"/>
              <a:t>Early prediction bedeutet … Late bedeutet … </a:t>
            </a:r>
          </a:p>
          <a:p>
            <a:endParaRPr lang="en-DE" dirty="0"/>
          </a:p>
          <a:p>
            <a:r>
              <a:rPr lang="en-DE" dirty="0"/>
              <a:t>Der maximale Score is 1, und min ist 0. </a:t>
            </a:r>
          </a:p>
          <a:p>
            <a:endParaRPr lang="en-DE" dirty="0"/>
          </a:p>
        </p:txBody>
      </p:sp>
      <p:sp>
        <p:nvSpPr>
          <p:cNvPr id="4" name="Date Placeholder 3"/>
          <p:cNvSpPr>
            <a:spLocks noGrp="1"/>
          </p:cNvSpPr>
          <p:nvPr>
            <p:ph type="dt" idx="1"/>
          </p:nvPr>
        </p:nvSpPr>
        <p:spPr/>
        <p:txBody>
          <a:bodyPr/>
          <a:lstStyle/>
          <a:p>
            <a:fld id="{6D9186F3-6E75-3F4E-8054-DD7C77DCE041}" type="datetime1">
              <a:rPr lang="de-DE" smtClean="0"/>
              <a:t>07.11.23</a:t>
            </a:fld>
            <a:endParaRPr lang="de-DE"/>
          </a:p>
        </p:txBody>
      </p:sp>
    </p:spTree>
    <p:extLst>
      <p:ext uri="{BB962C8B-B14F-4D97-AF65-F5344CB8AC3E}">
        <p14:creationId xmlns:p14="http://schemas.microsoft.com/office/powerpoint/2010/main" val="32365164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Hier sind die Hyperparameterintervalle, die ich in dieser Arbeit ausgewählt habe. </a:t>
            </a:r>
          </a:p>
          <a:p>
            <a:endParaRPr lang="de-DE" dirty="0"/>
          </a:p>
          <a:p>
            <a:r>
              <a:rPr lang="de-DE" dirty="0"/>
              <a:t>Vom Model habe ich die Hyperparameter… </a:t>
            </a:r>
          </a:p>
        </p:txBody>
      </p:sp>
      <p:sp>
        <p:nvSpPr>
          <p:cNvPr id="4" name="Date Placeholder 3"/>
          <p:cNvSpPr>
            <a:spLocks noGrp="1"/>
          </p:cNvSpPr>
          <p:nvPr>
            <p:ph type="dt" idx="1"/>
          </p:nvPr>
        </p:nvSpPr>
        <p:spPr/>
        <p:txBody>
          <a:bodyPr/>
          <a:lstStyle/>
          <a:p>
            <a:fld id="{6D9186F3-6E75-3F4E-8054-DD7C77DCE041}" type="datetime1">
              <a:rPr lang="de-DE" smtClean="0"/>
              <a:t>07.11.23</a:t>
            </a:fld>
            <a:endParaRPr lang="de-DE"/>
          </a:p>
        </p:txBody>
      </p:sp>
    </p:spTree>
    <p:extLst>
      <p:ext uri="{BB962C8B-B14F-4D97-AF65-F5344CB8AC3E}">
        <p14:creationId xmlns:p14="http://schemas.microsoft.com/office/powerpoint/2010/main" val="240880041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Nach 2 Monaten habe schon einige Ergebnisse und die besten Hyperparameter. Es scheint, dass nur STFT gut funktioniert. </a:t>
            </a:r>
          </a:p>
        </p:txBody>
      </p:sp>
      <p:sp>
        <p:nvSpPr>
          <p:cNvPr id="4" name="Date Placeholder 3"/>
          <p:cNvSpPr>
            <a:spLocks noGrp="1"/>
          </p:cNvSpPr>
          <p:nvPr>
            <p:ph type="dt" idx="1"/>
          </p:nvPr>
        </p:nvSpPr>
        <p:spPr/>
        <p:txBody>
          <a:bodyPr/>
          <a:lstStyle/>
          <a:p>
            <a:fld id="{6D9186F3-6E75-3F4E-8054-DD7C77DCE041}" type="datetime1">
              <a:rPr lang="de-DE" smtClean="0"/>
              <a:t>07.11.23</a:t>
            </a:fld>
            <a:endParaRPr lang="de-DE"/>
          </a:p>
        </p:txBody>
      </p:sp>
    </p:spTree>
    <p:extLst>
      <p:ext uri="{BB962C8B-B14F-4D97-AF65-F5344CB8AC3E}">
        <p14:creationId xmlns:p14="http://schemas.microsoft.com/office/powerpoint/2010/main" val="375418994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Hier sind die Ergebnisse von CV.</a:t>
            </a:r>
          </a:p>
          <a:p>
            <a:endParaRPr lang="de-DE" dirty="0"/>
          </a:p>
        </p:txBody>
      </p:sp>
      <p:sp>
        <p:nvSpPr>
          <p:cNvPr id="4" name="Date Placeholder 3"/>
          <p:cNvSpPr>
            <a:spLocks noGrp="1"/>
          </p:cNvSpPr>
          <p:nvPr>
            <p:ph type="dt" idx="1"/>
          </p:nvPr>
        </p:nvSpPr>
        <p:spPr/>
        <p:txBody>
          <a:bodyPr/>
          <a:lstStyle/>
          <a:p>
            <a:fld id="{6D9186F3-6E75-3F4E-8054-DD7C77DCE041}" type="datetime1">
              <a:rPr lang="de-DE" smtClean="0"/>
              <a:t>07.11.23</a:t>
            </a:fld>
            <a:endParaRPr lang="de-DE"/>
          </a:p>
        </p:txBody>
      </p:sp>
    </p:spTree>
    <p:extLst>
      <p:ext uri="{BB962C8B-B14F-4D97-AF65-F5344CB8AC3E}">
        <p14:creationId xmlns:p14="http://schemas.microsoft.com/office/powerpoint/2010/main" val="142193345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a:p>
        </p:txBody>
      </p:sp>
      <p:sp>
        <p:nvSpPr>
          <p:cNvPr id="4" name="Date Placeholder 3"/>
          <p:cNvSpPr>
            <a:spLocks noGrp="1"/>
          </p:cNvSpPr>
          <p:nvPr>
            <p:ph type="dt" idx="1"/>
          </p:nvPr>
        </p:nvSpPr>
        <p:spPr/>
        <p:txBody>
          <a:bodyPr/>
          <a:lstStyle/>
          <a:p>
            <a:fld id="{6D9186F3-6E75-3F4E-8054-DD7C77DCE041}" type="datetime1">
              <a:rPr lang="de-DE" smtClean="0"/>
              <a:t>07.11.23</a:t>
            </a:fld>
            <a:endParaRPr lang="de-DE"/>
          </a:p>
        </p:txBody>
      </p:sp>
    </p:spTree>
    <p:extLst>
      <p:ext uri="{BB962C8B-B14F-4D97-AF65-F5344CB8AC3E}">
        <p14:creationId xmlns:p14="http://schemas.microsoft.com/office/powerpoint/2010/main" val="422529489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Auf der Tabelle kann man di RUL sehen, die von dem Model bestimmt werde.</a:t>
            </a:r>
          </a:p>
        </p:txBody>
      </p:sp>
      <p:sp>
        <p:nvSpPr>
          <p:cNvPr id="4" name="Date Placeholder 3"/>
          <p:cNvSpPr>
            <a:spLocks noGrp="1"/>
          </p:cNvSpPr>
          <p:nvPr>
            <p:ph type="dt" idx="1"/>
          </p:nvPr>
        </p:nvSpPr>
        <p:spPr/>
        <p:txBody>
          <a:bodyPr/>
          <a:lstStyle/>
          <a:p>
            <a:fld id="{6D9186F3-6E75-3F4E-8054-DD7C77DCE041}" type="datetime1">
              <a:rPr lang="de-DE" smtClean="0"/>
              <a:t>07.11.23</a:t>
            </a:fld>
            <a:endParaRPr lang="de-DE"/>
          </a:p>
        </p:txBody>
      </p:sp>
    </p:spTree>
    <p:extLst>
      <p:ext uri="{BB962C8B-B14F-4D97-AF65-F5344CB8AC3E}">
        <p14:creationId xmlns:p14="http://schemas.microsoft.com/office/powerpoint/2010/main" val="7823372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Die Datensätze heißen FEMTO </a:t>
            </a:r>
            <a:r>
              <a:rPr lang="de-DE" dirty="0" err="1"/>
              <a:t>bearing</a:t>
            </a:r>
            <a:r>
              <a:rPr lang="de-DE" dirty="0"/>
              <a:t> und wurden für PHM 2012 Data Challenge bereitgestellt. 6 Train </a:t>
            </a:r>
            <a:r>
              <a:rPr lang="de-DE" dirty="0" err="1"/>
              <a:t>bearing</a:t>
            </a:r>
            <a:r>
              <a:rPr lang="de-DE" dirty="0"/>
              <a:t> und 11 Test </a:t>
            </a:r>
            <a:r>
              <a:rPr lang="de-DE" dirty="0" err="1"/>
              <a:t>bearing</a:t>
            </a:r>
            <a:r>
              <a:rPr lang="de-DE" dirty="0"/>
              <a:t> wurden vom Anfang bis zum Ende des Lebens von einer experimentellen </a:t>
            </a:r>
            <a:r>
              <a:rPr lang="de-DE" dirty="0" err="1"/>
              <a:t>Platform</a:t>
            </a:r>
            <a:r>
              <a:rPr lang="de-DE" dirty="0"/>
              <a:t> PRONOSTIA getestet und validiert.</a:t>
            </a:r>
          </a:p>
          <a:p>
            <a:endParaRPr lang="de-DE" dirty="0"/>
          </a:p>
          <a:p>
            <a:r>
              <a:rPr lang="de-DE" dirty="0"/>
              <a:t>3 </a:t>
            </a:r>
            <a:r>
              <a:rPr lang="de-DE" dirty="0" err="1"/>
              <a:t>Characteristiken</a:t>
            </a:r>
            <a:r>
              <a:rPr lang="de-DE" dirty="0"/>
              <a:t> sind horizontale, </a:t>
            </a:r>
            <a:r>
              <a:rPr lang="de-DE" dirty="0" err="1"/>
              <a:t>veritkale</a:t>
            </a:r>
            <a:r>
              <a:rPr lang="de-DE" dirty="0"/>
              <a:t> Vibrationssignale und </a:t>
            </a:r>
            <a:r>
              <a:rPr lang="de-DE" dirty="0" err="1"/>
              <a:t>Terperaturssignale</a:t>
            </a:r>
            <a:r>
              <a:rPr lang="de-DE" dirty="0"/>
              <a:t>, die unter 3 Betriebsbedingungen mit unterschiedlichen Drehzahlen und unterschiedlichen Radialkräften betrachtet und gemessen werden. Hier können sie die 3 Betriebsbedingungen. </a:t>
            </a:r>
          </a:p>
          <a:p>
            <a:endParaRPr lang="de-DE" dirty="0"/>
          </a:p>
          <a:p>
            <a:r>
              <a:rPr lang="de-DE" dirty="0"/>
              <a:t>Auf der ersten Abbildung kann man die experimentellen </a:t>
            </a:r>
            <a:r>
              <a:rPr lang="de-DE" dirty="0" err="1"/>
              <a:t>Platform</a:t>
            </a:r>
            <a:r>
              <a:rPr lang="de-DE" dirty="0"/>
              <a:t> sehen. hier ist wo das </a:t>
            </a:r>
            <a:r>
              <a:rPr lang="de-DE" dirty="0" err="1"/>
              <a:t>geteste</a:t>
            </a:r>
            <a:r>
              <a:rPr lang="de-DE" dirty="0"/>
              <a:t> Lager liegt, und hier ist der </a:t>
            </a:r>
            <a:r>
              <a:rPr lang="de-DE" dirty="0" err="1"/>
              <a:t>Accelerometer</a:t>
            </a:r>
            <a:r>
              <a:rPr lang="de-DE" dirty="0"/>
              <a:t>, der die Vibrationen misst.</a:t>
            </a:r>
          </a:p>
          <a:p>
            <a:endParaRPr lang="de-DE" dirty="0"/>
          </a:p>
          <a:p>
            <a:r>
              <a:rPr lang="de-DE" dirty="0"/>
              <a:t>Auf der zweiten Abbildung kann man den Unterschied zwischen dem gesunden und kaputten Lager merken.</a:t>
            </a:r>
          </a:p>
        </p:txBody>
      </p:sp>
      <p:sp>
        <p:nvSpPr>
          <p:cNvPr id="4" name="Date Placeholder 3"/>
          <p:cNvSpPr>
            <a:spLocks noGrp="1"/>
          </p:cNvSpPr>
          <p:nvPr>
            <p:ph type="dt" idx="1"/>
          </p:nvPr>
        </p:nvSpPr>
        <p:spPr/>
        <p:txBody>
          <a:bodyPr/>
          <a:lstStyle/>
          <a:p>
            <a:fld id="{6D9186F3-6E75-3F4E-8054-DD7C77DCE041}" type="datetime1">
              <a:rPr lang="de-DE" smtClean="0"/>
              <a:t>07.11.23</a:t>
            </a:fld>
            <a:endParaRPr lang="de-DE"/>
          </a:p>
        </p:txBody>
      </p:sp>
    </p:spTree>
    <p:extLst>
      <p:ext uri="{BB962C8B-B14F-4D97-AF65-F5344CB8AC3E}">
        <p14:creationId xmlns:p14="http://schemas.microsoft.com/office/powerpoint/2010/main" val="156485517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Auf der Tabelle 8 ist die Vergleich mit den anderen Paper. </a:t>
            </a:r>
          </a:p>
        </p:txBody>
      </p:sp>
      <p:sp>
        <p:nvSpPr>
          <p:cNvPr id="4" name="Date Placeholder 3"/>
          <p:cNvSpPr>
            <a:spLocks noGrp="1"/>
          </p:cNvSpPr>
          <p:nvPr>
            <p:ph type="dt" idx="1"/>
          </p:nvPr>
        </p:nvSpPr>
        <p:spPr/>
        <p:txBody>
          <a:bodyPr/>
          <a:lstStyle/>
          <a:p>
            <a:fld id="{6D9186F3-6E75-3F4E-8054-DD7C77DCE041}" type="datetime1">
              <a:rPr lang="de-DE" smtClean="0"/>
              <a:t>07.11.23</a:t>
            </a:fld>
            <a:endParaRPr lang="de-DE"/>
          </a:p>
        </p:txBody>
      </p:sp>
    </p:spTree>
    <p:extLst>
      <p:ext uri="{BB962C8B-B14F-4D97-AF65-F5344CB8AC3E}">
        <p14:creationId xmlns:p14="http://schemas.microsoft.com/office/powerpoint/2010/main" val="369854511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a:p>
        </p:txBody>
      </p:sp>
      <p:sp>
        <p:nvSpPr>
          <p:cNvPr id="4" name="Date Placeholder 3"/>
          <p:cNvSpPr>
            <a:spLocks noGrp="1"/>
          </p:cNvSpPr>
          <p:nvPr>
            <p:ph type="dt" idx="1"/>
          </p:nvPr>
        </p:nvSpPr>
        <p:spPr/>
        <p:txBody>
          <a:bodyPr/>
          <a:lstStyle/>
          <a:p>
            <a:fld id="{6D9186F3-6E75-3F4E-8054-DD7C77DCE041}" type="datetime1">
              <a:rPr lang="de-DE" smtClean="0"/>
              <a:t>07.11.23</a:t>
            </a:fld>
            <a:endParaRPr lang="de-DE"/>
          </a:p>
        </p:txBody>
      </p:sp>
    </p:spTree>
    <p:extLst>
      <p:ext uri="{BB962C8B-B14F-4D97-AF65-F5344CB8AC3E}">
        <p14:creationId xmlns:p14="http://schemas.microsoft.com/office/powerpoint/2010/main" val="156532465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a:p>
        </p:txBody>
      </p:sp>
      <p:sp>
        <p:nvSpPr>
          <p:cNvPr id="4" name="Date Placeholder 3"/>
          <p:cNvSpPr>
            <a:spLocks noGrp="1"/>
          </p:cNvSpPr>
          <p:nvPr>
            <p:ph type="dt" idx="1"/>
          </p:nvPr>
        </p:nvSpPr>
        <p:spPr/>
        <p:txBody>
          <a:bodyPr/>
          <a:lstStyle/>
          <a:p>
            <a:fld id="{6D9186F3-6E75-3F4E-8054-DD7C77DCE041}" type="datetime1">
              <a:rPr lang="de-DE" smtClean="0"/>
              <a:t>07.11.23</a:t>
            </a:fld>
            <a:endParaRPr lang="de-DE"/>
          </a:p>
        </p:txBody>
      </p:sp>
    </p:spTree>
    <p:extLst>
      <p:ext uri="{BB962C8B-B14F-4D97-AF65-F5344CB8AC3E}">
        <p14:creationId xmlns:p14="http://schemas.microsoft.com/office/powerpoint/2010/main" val="323877295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Date Placeholder 3"/>
          <p:cNvSpPr>
            <a:spLocks noGrp="1"/>
          </p:cNvSpPr>
          <p:nvPr>
            <p:ph type="dt" idx="1"/>
          </p:nvPr>
        </p:nvSpPr>
        <p:spPr/>
        <p:txBody>
          <a:bodyPr/>
          <a:lstStyle/>
          <a:p>
            <a:fld id="{6D9186F3-6E75-3F4E-8054-DD7C77DCE041}" type="datetime1">
              <a:rPr lang="de-DE" smtClean="0"/>
              <a:t>07.11.23</a:t>
            </a:fld>
            <a:endParaRPr lang="de-DE"/>
          </a:p>
        </p:txBody>
      </p:sp>
    </p:spTree>
    <p:extLst>
      <p:ext uri="{BB962C8B-B14F-4D97-AF65-F5344CB8AC3E}">
        <p14:creationId xmlns:p14="http://schemas.microsoft.com/office/powerpoint/2010/main" val="113161746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Und here is das Beispiel von GAF. Ein Pixel ist gleich 1 wenn die 2 betrachtete Proben beide maximum oder minimum sind.</a:t>
            </a:r>
          </a:p>
          <a:p>
            <a:r>
              <a:rPr lang="vi-VN" dirty="0"/>
              <a:t>Wenn der Pixel gleich -1 ist, sollte 2 betrachtete Proben symetrisch zum Durschschnitt sein.</a:t>
            </a:r>
          </a:p>
          <a:p>
            <a:endParaRPr lang="vi-VN" dirty="0"/>
          </a:p>
          <a:p>
            <a:pPr marL="0" marR="0" lvl="0" indent="0" algn="l" defTabSz="914400" rtl="0" eaLnBrk="1" fontAlgn="auto" latinLnBrk="0" hangingPunct="1">
              <a:lnSpc>
                <a:spcPct val="100000"/>
              </a:lnSpc>
              <a:spcBef>
                <a:spcPts val="0"/>
              </a:spcBef>
              <a:spcAft>
                <a:spcPts val="0"/>
              </a:spcAft>
              <a:buClrTx/>
              <a:buSzTx/>
              <a:buFontTx/>
              <a:buNone/>
              <a:tabLst/>
              <a:defRPr/>
            </a:pPr>
            <a:r>
              <a:rPr lang="vi-VN" dirty="0"/>
              <a:t> </a:t>
            </a:r>
            <a:r>
              <a:rPr lang="en-DE" dirty="0"/>
              <a:t>Die Größe des Bildes ist auch gleich der Anzahl der Proben.</a:t>
            </a:r>
          </a:p>
          <a:p>
            <a:endParaRPr lang="en-DE" dirty="0"/>
          </a:p>
        </p:txBody>
      </p:sp>
      <p:sp>
        <p:nvSpPr>
          <p:cNvPr id="4" name="Date Placeholder 3"/>
          <p:cNvSpPr>
            <a:spLocks noGrp="1"/>
          </p:cNvSpPr>
          <p:nvPr>
            <p:ph type="dt" idx="1"/>
          </p:nvPr>
        </p:nvSpPr>
        <p:spPr/>
        <p:txBody>
          <a:bodyPr/>
          <a:lstStyle/>
          <a:p>
            <a:fld id="{6D9186F3-6E75-3F4E-8054-DD7C77DCE041}" type="datetime1">
              <a:rPr lang="de-DE" smtClean="0"/>
              <a:t>07.11.23</a:t>
            </a:fld>
            <a:endParaRPr lang="de-DE"/>
          </a:p>
        </p:txBody>
      </p:sp>
    </p:spTree>
    <p:extLst>
      <p:ext uri="{BB962C8B-B14F-4D97-AF65-F5344CB8AC3E}">
        <p14:creationId xmlns:p14="http://schemas.microsoft.com/office/powerpoint/2010/main" val="112538275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Date Placeholder 3"/>
          <p:cNvSpPr>
            <a:spLocks noGrp="1"/>
          </p:cNvSpPr>
          <p:nvPr>
            <p:ph type="dt" idx="1"/>
          </p:nvPr>
        </p:nvSpPr>
        <p:spPr/>
        <p:txBody>
          <a:bodyPr/>
          <a:lstStyle/>
          <a:p>
            <a:fld id="{6D9186F3-6E75-3F4E-8054-DD7C77DCE041}" type="datetime1">
              <a:rPr lang="de-DE" smtClean="0"/>
              <a:t>07.11.23</a:t>
            </a:fld>
            <a:endParaRPr lang="de-DE"/>
          </a:p>
        </p:txBody>
      </p:sp>
    </p:spTree>
    <p:extLst>
      <p:ext uri="{BB962C8B-B14F-4D97-AF65-F5344CB8AC3E}">
        <p14:creationId xmlns:p14="http://schemas.microsoft.com/office/powerpoint/2010/main" val="343189936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E" dirty="0"/>
              <a:t>Recurrence Plot kann gut den Abstand zwischen beobachteten Proben in Zeitzeihen beschreiben. </a:t>
            </a:r>
          </a:p>
          <a:p>
            <a:endParaRPr lang="en-DE" dirty="0"/>
          </a:p>
          <a:p>
            <a:r>
              <a:rPr lang="en-DE" dirty="0"/>
              <a:t>Die Fensterslänge bei Windowing ist 2560 ausgewählt. </a:t>
            </a:r>
          </a:p>
          <a:p>
            <a:endParaRPr lang="en-DE" sz="1200" dirty="0"/>
          </a:p>
          <a:p>
            <a:r>
              <a:rPr lang="en-US" sz="1200" dirty="0"/>
              <a:t>threshold = ”distance” und percentage = 20 </a:t>
            </a:r>
            <a:r>
              <a:rPr lang="en-US" sz="1200" dirty="0" err="1"/>
              <a:t>bedeuten</a:t>
            </a:r>
            <a:r>
              <a:rPr lang="en-US" sz="1200" dirty="0"/>
              <a:t>, </a:t>
            </a:r>
            <a:r>
              <a:rPr lang="en-US" sz="1200" dirty="0" err="1"/>
              <a:t>dass</a:t>
            </a:r>
            <a:r>
              <a:rPr lang="en-US" sz="1200" dirty="0"/>
              <a:t> ich in </a:t>
            </a:r>
            <a:r>
              <a:rPr lang="en-US" sz="1200" dirty="0" err="1"/>
              <a:t>einem</a:t>
            </a:r>
            <a:r>
              <a:rPr lang="en-US" sz="1200" dirty="0"/>
              <a:t> Fenster den maximal </a:t>
            </a:r>
            <a:r>
              <a:rPr lang="en-US" sz="1200" dirty="0" err="1"/>
              <a:t>Abstand</a:t>
            </a:r>
            <a:r>
              <a:rPr lang="en-US" sz="1200" dirty="0"/>
              <a:t> </a:t>
            </a:r>
            <a:r>
              <a:rPr lang="en-US" sz="1200" dirty="0" err="1"/>
              <a:t>zwischen</a:t>
            </a:r>
            <a:r>
              <a:rPr lang="en-US" sz="1200" dirty="0"/>
              <a:t> 2 </a:t>
            </a:r>
            <a:r>
              <a:rPr lang="en-US" sz="1200" dirty="0" err="1"/>
              <a:t>belibigen</a:t>
            </a:r>
            <a:r>
              <a:rPr lang="en-US" sz="1200" dirty="0"/>
              <a:t> </a:t>
            </a:r>
            <a:r>
              <a:rPr lang="en-US" sz="1200" dirty="0" err="1"/>
              <a:t>Proben</a:t>
            </a:r>
            <a:r>
              <a:rPr lang="en-US" sz="1200" dirty="0"/>
              <a:t> </a:t>
            </a:r>
            <a:r>
              <a:rPr lang="en-US" sz="1200" dirty="0" err="1"/>
              <a:t>berechne</a:t>
            </a:r>
            <a:r>
              <a:rPr lang="en-US" sz="1200" dirty="0"/>
              <a:t>, und </a:t>
            </a:r>
            <a:r>
              <a:rPr lang="en-US" sz="1200" dirty="0" err="1"/>
              <a:t>dann</a:t>
            </a:r>
            <a:r>
              <a:rPr lang="en-US" sz="1200" dirty="0"/>
              <a:t> </a:t>
            </a:r>
            <a:r>
              <a:rPr lang="en-US" sz="1200" dirty="0" err="1"/>
              <a:t>nehme</a:t>
            </a:r>
            <a:r>
              <a:rPr lang="en-US" sz="1200" dirty="0"/>
              <a:t> ich 20% </a:t>
            </a:r>
            <a:r>
              <a:rPr lang="en-US" sz="1200" dirty="0" err="1"/>
              <a:t>davon</a:t>
            </a:r>
            <a:r>
              <a:rPr lang="en-US" sz="1200" dirty="0"/>
              <a:t> </a:t>
            </a:r>
            <a:r>
              <a:rPr lang="en-US" sz="1200" dirty="0" err="1"/>
              <a:t>als</a:t>
            </a:r>
            <a:r>
              <a:rPr lang="en-US" sz="1200" dirty="0"/>
              <a:t> </a:t>
            </a:r>
            <a:r>
              <a:rPr lang="en-US" sz="1200" dirty="0" err="1"/>
              <a:t>Grenze</a:t>
            </a:r>
            <a:r>
              <a:rPr lang="en-US" sz="1200" dirty="0"/>
              <a:t>,</a:t>
            </a:r>
          </a:p>
          <a:p>
            <a:endParaRPr lang="en-US" sz="1200" dirty="0"/>
          </a:p>
          <a:p>
            <a:r>
              <a:rPr lang="en-US" sz="1200" dirty="0" err="1"/>
              <a:t>Zum</a:t>
            </a:r>
            <a:r>
              <a:rPr lang="en-US" sz="1200" dirty="0"/>
              <a:t> </a:t>
            </a:r>
            <a:r>
              <a:rPr lang="en-US" sz="1200" dirty="0" err="1"/>
              <a:t>Bsp</a:t>
            </a:r>
            <a:r>
              <a:rPr lang="en-US" sz="1200" dirty="0"/>
              <a:t>, der max. </a:t>
            </a:r>
            <a:r>
              <a:rPr lang="en-US" sz="1200" dirty="0" err="1"/>
              <a:t>Abstand</a:t>
            </a:r>
            <a:r>
              <a:rPr lang="en-US" sz="1200" dirty="0"/>
              <a:t> </a:t>
            </a:r>
            <a:r>
              <a:rPr lang="en-US" sz="1200" dirty="0" err="1"/>
              <a:t>ist</a:t>
            </a:r>
            <a:r>
              <a:rPr lang="en-US" sz="1200" dirty="0"/>
              <a:t> 1, </a:t>
            </a:r>
            <a:r>
              <a:rPr lang="en-US" sz="1200" dirty="0" err="1"/>
              <a:t>dann</a:t>
            </a:r>
            <a:r>
              <a:rPr lang="en-US" sz="1200" dirty="0"/>
              <a:t> 20% </a:t>
            </a:r>
            <a:r>
              <a:rPr lang="en-US" sz="1200" dirty="0" err="1"/>
              <a:t>davon</a:t>
            </a:r>
            <a:r>
              <a:rPr lang="en-US" sz="1200" dirty="0"/>
              <a:t> is 0.2, </a:t>
            </a:r>
            <a:r>
              <a:rPr lang="en-US" sz="1200" dirty="0" err="1"/>
              <a:t>wenn</a:t>
            </a:r>
            <a:r>
              <a:rPr lang="en-US" sz="1200" dirty="0"/>
              <a:t> der </a:t>
            </a:r>
            <a:r>
              <a:rPr lang="en-US" sz="1200" dirty="0" err="1"/>
              <a:t>Abstand</a:t>
            </a:r>
            <a:r>
              <a:rPr lang="en-US" sz="1200" dirty="0"/>
              <a:t> </a:t>
            </a:r>
            <a:r>
              <a:rPr lang="en-US" sz="1200" dirty="0" err="1"/>
              <a:t>zwischen</a:t>
            </a:r>
            <a:r>
              <a:rPr lang="en-US" sz="1200" dirty="0"/>
              <a:t> 2 </a:t>
            </a:r>
            <a:r>
              <a:rPr lang="en-US" sz="1200" dirty="0" err="1"/>
              <a:t>betrachteten</a:t>
            </a:r>
            <a:r>
              <a:rPr lang="en-US" sz="1200" dirty="0"/>
              <a:t> </a:t>
            </a:r>
            <a:r>
              <a:rPr lang="en-US" sz="1200" dirty="0" err="1"/>
              <a:t>Proben</a:t>
            </a:r>
            <a:r>
              <a:rPr lang="en-US" sz="1200" dirty="0"/>
              <a:t> </a:t>
            </a:r>
            <a:r>
              <a:rPr lang="en-US" sz="1200" dirty="0" err="1"/>
              <a:t>kleiner</a:t>
            </a:r>
            <a:r>
              <a:rPr lang="en-US" sz="1200" dirty="0"/>
              <a:t> </a:t>
            </a:r>
            <a:r>
              <a:rPr lang="en-US" sz="1200" dirty="0" err="1"/>
              <a:t>als</a:t>
            </a:r>
            <a:r>
              <a:rPr lang="en-US" sz="1200" dirty="0"/>
              <a:t> 0.2 </a:t>
            </a:r>
            <a:r>
              <a:rPr lang="en-US" sz="1200" dirty="0" err="1"/>
              <a:t>ist</a:t>
            </a:r>
            <a:r>
              <a:rPr lang="en-US" sz="1200" dirty="0"/>
              <a:t>, </a:t>
            </a:r>
            <a:r>
              <a:rPr lang="en-US" sz="1200" dirty="0" err="1"/>
              <a:t>sollte</a:t>
            </a:r>
            <a:r>
              <a:rPr lang="en-US" sz="1200" dirty="0"/>
              <a:t> das Pixel </a:t>
            </a:r>
            <a:r>
              <a:rPr lang="en-US" sz="1200" dirty="0" err="1"/>
              <a:t>davon</a:t>
            </a:r>
            <a:r>
              <a:rPr lang="en-US" sz="1200" dirty="0"/>
              <a:t> </a:t>
            </a:r>
            <a:r>
              <a:rPr lang="en-US" sz="1200" dirty="0" err="1"/>
              <a:t>im</a:t>
            </a:r>
            <a:r>
              <a:rPr lang="en-US" sz="1200" dirty="0"/>
              <a:t> Bild </a:t>
            </a:r>
            <a:r>
              <a:rPr lang="en-US" sz="1200" dirty="0" err="1"/>
              <a:t>gleich</a:t>
            </a:r>
            <a:r>
              <a:rPr lang="en-US" sz="1200" dirty="0"/>
              <a:t> 1 sein, </a:t>
            </a:r>
            <a:r>
              <a:rPr lang="en-US" sz="1200" dirty="0" err="1"/>
              <a:t>sonnst</a:t>
            </a:r>
            <a:r>
              <a:rPr lang="en-US" sz="1200" dirty="0"/>
              <a:t> </a:t>
            </a:r>
            <a:r>
              <a:rPr lang="en-US" sz="1200" dirty="0" err="1"/>
              <a:t>gleich</a:t>
            </a:r>
            <a:r>
              <a:rPr lang="en-US" sz="1200" dirty="0"/>
              <a:t> 0.</a:t>
            </a:r>
          </a:p>
          <a:p>
            <a:endParaRPr lang="en-US" sz="1200" dirty="0"/>
          </a:p>
          <a:p>
            <a:r>
              <a:rPr lang="en-US" sz="1200" dirty="0"/>
              <a:t>In </a:t>
            </a:r>
            <a:r>
              <a:rPr lang="en-US" sz="1200" dirty="0" err="1"/>
              <a:t>diesem</a:t>
            </a:r>
            <a:r>
              <a:rPr lang="en-US" sz="1200" dirty="0"/>
              <a:t> Fall </a:t>
            </a:r>
            <a:r>
              <a:rPr lang="en-US" sz="1200" dirty="0" err="1"/>
              <a:t>habe</a:t>
            </a:r>
            <a:r>
              <a:rPr lang="en-US" sz="1200" dirty="0"/>
              <a:t> das Bild den Wert </a:t>
            </a:r>
            <a:r>
              <a:rPr lang="en-US" sz="1200" dirty="0" err="1"/>
              <a:t>entweder</a:t>
            </a:r>
            <a:r>
              <a:rPr lang="en-US" sz="1200" dirty="0"/>
              <a:t> 0 </a:t>
            </a:r>
            <a:r>
              <a:rPr lang="en-US" sz="1200" dirty="0" err="1"/>
              <a:t>oder</a:t>
            </a:r>
            <a:r>
              <a:rPr lang="en-US" sz="1200" dirty="0"/>
              <a:t> 1.</a:t>
            </a:r>
          </a:p>
          <a:p>
            <a:endParaRPr lang="en-DE" dirty="0"/>
          </a:p>
          <a:p>
            <a:endParaRPr lang="en-DE" dirty="0"/>
          </a:p>
        </p:txBody>
      </p:sp>
      <p:sp>
        <p:nvSpPr>
          <p:cNvPr id="4" name="Date Placeholder 3"/>
          <p:cNvSpPr>
            <a:spLocks noGrp="1"/>
          </p:cNvSpPr>
          <p:nvPr>
            <p:ph type="dt" idx="1"/>
          </p:nvPr>
        </p:nvSpPr>
        <p:spPr/>
        <p:txBody>
          <a:bodyPr/>
          <a:lstStyle/>
          <a:p>
            <a:fld id="{6D9186F3-6E75-3F4E-8054-DD7C77DCE041}" type="datetime1">
              <a:rPr lang="de-DE" smtClean="0"/>
              <a:t>07.11.23</a:t>
            </a:fld>
            <a:endParaRPr lang="de-DE"/>
          </a:p>
        </p:txBody>
      </p:sp>
    </p:spTree>
    <p:extLst>
      <p:ext uri="{BB962C8B-B14F-4D97-AF65-F5344CB8AC3E}">
        <p14:creationId xmlns:p14="http://schemas.microsoft.com/office/powerpoint/2010/main" val="287313887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E" dirty="0"/>
              <a:t>Bei MS ist es fast alternativ wie STFT, es gibt hier zusätzlich n_mels, das ist die Anzahl der Filterbank. Das Zeitintervall ist 90 s lang und maximale Frequenz ist bis 12500Hz betrachtbar. </a:t>
            </a:r>
          </a:p>
          <a:p>
            <a:endParaRPr lang="en-DE" dirty="0"/>
          </a:p>
          <a:p>
            <a:r>
              <a:rPr lang="en-DE" dirty="0"/>
              <a:t>Auf der Abbildung 6 kann man auch sehen. </a:t>
            </a:r>
            <a:r>
              <a:rPr lang="en-GB" dirty="0"/>
              <a:t>W</a:t>
            </a:r>
            <a:r>
              <a:rPr lang="en-DE" dirty="0"/>
              <a:t>enn Label = 1 ( gesund ) ist die Frequenz ca 4000 Hz, </a:t>
            </a:r>
            <a:r>
              <a:rPr lang="en-GB" dirty="0"/>
              <a:t>W</a:t>
            </a:r>
            <a:r>
              <a:rPr lang="en-DE" dirty="0"/>
              <a:t>enn Label = 0 ( EOL ) ist die Frequenz ca 1500 Hz. </a:t>
            </a:r>
          </a:p>
          <a:p>
            <a:endParaRPr lang="en-DE" dirty="0"/>
          </a:p>
          <a:p>
            <a:r>
              <a:rPr lang="en-DE" dirty="0"/>
              <a:t>Die Einheit des Pixels ist in diesem Fall dB und beschreibt auch die Große der Frequenz in einem bestimmten Zeitpunkt, MS ist oft im Bereich Spracherkennung verwendet.</a:t>
            </a:r>
          </a:p>
          <a:p>
            <a:endParaRPr lang="en-DE" dirty="0"/>
          </a:p>
          <a:p>
            <a:endParaRPr lang="en-DE" dirty="0"/>
          </a:p>
          <a:p>
            <a:endParaRPr lang="en-DE" dirty="0"/>
          </a:p>
          <a:p>
            <a:endParaRPr lang="en-DE" dirty="0"/>
          </a:p>
        </p:txBody>
      </p:sp>
      <p:sp>
        <p:nvSpPr>
          <p:cNvPr id="4" name="Date Placeholder 3"/>
          <p:cNvSpPr>
            <a:spLocks noGrp="1"/>
          </p:cNvSpPr>
          <p:nvPr>
            <p:ph type="dt" idx="1"/>
          </p:nvPr>
        </p:nvSpPr>
        <p:spPr/>
        <p:txBody>
          <a:bodyPr/>
          <a:lstStyle/>
          <a:p>
            <a:fld id="{6D9186F3-6E75-3F4E-8054-DD7C77DCE041}" type="datetime1">
              <a:rPr lang="de-DE" smtClean="0"/>
              <a:t>07.11.23</a:t>
            </a:fld>
            <a:endParaRPr lang="de-DE"/>
          </a:p>
        </p:txBody>
      </p:sp>
    </p:spTree>
    <p:extLst>
      <p:ext uri="{BB962C8B-B14F-4D97-AF65-F5344CB8AC3E}">
        <p14:creationId xmlns:p14="http://schemas.microsoft.com/office/powerpoint/2010/main" val="89830270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E" dirty="0"/>
              <a:t>Bei MS ist es fast alternativ wie STFT, es gibt hier zusätzlich n_mels, das ist die Anzahl der Filterbank. Das Zeitintervall ist 90 s lang und maximale Frequenz ist bis 12500Hz betrachtbar. </a:t>
            </a:r>
          </a:p>
          <a:p>
            <a:endParaRPr lang="en-DE" dirty="0"/>
          </a:p>
          <a:p>
            <a:r>
              <a:rPr lang="en-DE" dirty="0"/>
              <a:t>Auf der Abbildung 6 kann man auch sehen. </a:t>
            </a:r>
            <a:r>
              <a:rPr lang="en-GB" dirty="0"/>
              <a:t>W</a:t>
            </a:r>
            <a:r>
              <a:rPr lang="en-DE" dirty="0"/>
              <a:t>enn Label = 1 ( gesund ) ist die Frequenz ca 4000 Hz, </a:t>
            </a:r>
            <a:r>
              <a:rPr lang="en-GB" dirty="0"/>
              <a:t>W</a:t>
            </a:r>
            <a:r>
              <a:rPr lang="en-DE" dirty="0"/>
              <a:t>enn Label = 0 ( EOL ) ist die Frequenz ca 1500 Hz. </a:t>
            </a:r>
          </a:p>
          <a:p>
            <a:endParaRPr lang="en-DE" dirty="0"/>
          </a:p>
          <a:p>
            <a:r>
              <a:rPr lang="en-DE" dirty="0"/>
              <a:t>Die Einheit des Pixels ist in diesem Fall dB und beschreibt auch die Große der Frequenz in einem bestimmten Zeitpunkt, MS ist oft im Bereich Spracherkennung verwendet.</a:t>
            </a:r>
          </a:p>
          <a:p>
            <a:endParaRPr lang="en-DE" dirty="0"/>
          </a:p>
          <a:p>
            <a:endParaRPr lang="en-DE" dirty="0"/>
          </a:p>
          <a:p>
            <a:endParaRPr lang="en-DE" dirty="0"/>
          </a:p>
          <a:p>
            <a:endParaRPr lang="en-DE" dirty="0"/>
          </a:p>
        </p:txBody>
      </p:sp>
      <p:sp>
        <p:nvSpPr>
          <p:cNvPr id="4" name="Date Placeholder 3"/>
          <p:cNvSpPr>
            <a:spLocks noGrp="1"/>
          </p:cNvSpPr>
          <p:nvPr>
            <p:ph type="dt" idx="1"/>
          </p:nvPr>
        </p:nvSpPr>
        <p:spPr/>
        <p:txBody>
          <a:bodyPr/>
          <a:lstStyle/>
          <a:p>
            <a:fld id="{6D9186F3-6E75-3F4E-8054-DD7C77DCE041}" type="datetime1">
              <a:rPr lang="de-DE" smtClean="0"/>
              <a:t>07.11.23</a:t>
            </a:fld>
            <a:endParaRPr lang="de-DE"/>
          </a:p>
        </p:txBody>
      </p:sp>
    </p:spTree>
    <p:extLst>
      <p:ext uri="{BB962C8B-B14F-4D97-AF65-F5344CB8AC3E}">
        <p14:creationId xmlns:p14="http://schemas.microsoft.com/office/powerpoint/2010/main" val="135271085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E" dirty="0"/>
              <a:t>Bei MS ist es fast alternativ wie STFT, es gibt hier zusätzlich n_mels, das ist die Anzahl der Filterbank. Das Zeitintervall ist 90 s lang und maximale Frequenz ist bis 12500Hz betrachtbar. </a:t>
            </a:r>
          </a:p>
          <a:p>
            <a:endParaRPr lang="en-DE" dirty="0"/>
          </a:p>
          <a:p>
            <a:r>
              <a:rPr lang="en-DE" dirty="0"/>
              <a:t>Auf der Abbildung 6 kann man auch sehen. </a:t>
            </a:r>
            <a:r>
              <a:rPr lang="en-GB" dirty="0"/>
              <a:t>W</a:t>
            </a:r>
            <a:r>
              <a:rPr lang="en-DE" dirty="0"/>
              <a:t>enn Label = 1 ( gesund ) ist die Frequenz ca 4000 Hz, </a:t>
            </a:r>
            <a:r>
              <a:rPr lang="en-GB" dirty="0"/>
              <a:t>W</a:t>
            </a:r>
            <a:r>
              <a:rPr lang="en-DE" dirty="0"/>
              <a:t>enn Label = 0 ( EOL ) ist die Frequenz ca 1500 Hz. </a:t>
            </a:r>
          </a:p>
          <a:p>
            <a:endParaRPr lang="en-DE" dirty="0"/>
          </a:p>
          <a:p>
            <a:r>
              <a:rPr lang="en-DE" dirty="0"/>
              <a:t>Die Einheit des Pixels ist in diesem Fall dB und beschreibt auch die Große der Frequenz in einem bestimmten Zeitpunkt, MS ist oft im Bereich Spracherkennung verwendet.</a:t>
            </a:r>
          </a:p>
          <a:p>
            <a:endParaRPr lang="en-DE" dirty="0"/>
          </a:p>
          <a:p>
            <a:endParaRPr lang="en-DE" dirty="0"/>
          </a:p>
          <a:p>
            <a:endParaRPr lang="en-DE" dirty="0"/>
          </a:p>
          <a:p>
            <a:endParaRPr lang="en-DE" dirty="0"/>
          </a:p>
        </p:txBody>
      </p:sp>
      <p:sp>
        <p:nvSpPr>
          <p:cNvPr id="4" name="Date Placeholder 3"/>
          <p:cNvSpPr>
            <a:spLocks noGrp="1"/>
          </p:cNvSpPr>
          <p:nvPr>
            <p:ph type="dt" idx="1"/>
          </p:nvPr>
        </p:nvSpPr>
        <p:spPr/>
        <p:txBody>
          <a:bodyPr/>
          <a:lstStyle/>
          <a:p>
            <a:fld id="{6D9186F3-6E75-3F4E-8054-DD7C77DCE041}" type="datetime1">
              <a:rPr lang="de-DE" smtClean="0"/>
              <a:t>07.11.23</a:t>
            </a:fld>
            <a:endParaRPr lang="de-DE"/>
          </a:p>
        </p:txBody>
      </p:sp>
    </p:spTree>
    <p:extLst>
      <p:ext uri="{BB962C8B-B14F-4D97-AF65-F5344CB8AC3E}">
        <p14:creationId xmlns:p14="http://schemas.microsoft.com/office/powerpoint/2010/main" val="33555083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Gucken Sie auf der Tabelle 2, und können Sie schon einige Informationen über die Lager wissen. Erstmal ist der Name, zum Beispiel Bearing1_1, </a:t>
            </a:r>
            <a:r>
              <a:rPr lang="de-DE" dirty="0" err="1"/>
              <a:t>ertste</a:t>
            </a:r>
            <a:r>
              <a:rPr lang="de-DE" dirty="0"/>
              <a:t> Nummer 1 beschreibt die Bedingung während die zweite den Index des Lagers ist. ( </a:t>
            </a:r>
            <a:r>
              <a:rPr lang="de-DE" dirty="0" err="1"/>
              <a:t>bsp</a:t>
            </a:r>
            <a:r>
              <a:rPr lang="de-DE" dirty="0"/>
              <a:t> bearing2-3) </a:t>
            </a:r>
          </a:p>
          <a:p>
            <a:endParaRPr lang="de-DE" dirty="0"/>
          </a:p>
          <a:p>
            <a:r>
              <a:rPr lang="de-DE" dirty="0"/>
              <a:t>Die Einheit von EOL und RUL ist Sekunde. Und hier kann man auch die Länge des Signals wissen. </a:t>
            </a:r>
          </a:p>
          <a:p>
            <a:endParaRPr lang="de-DE" dirty="0"/>
          </a:p>
          <a:p>
            <a:r>
              <a:rPr lang="de-DE" dirty="0"/>
              <a:t>Die Testsignale werden beliebig in der Nähe von EOL geschnitten. Deshalb hat man hier die RUL, sie sind die Zeitspanne zwischen den Schnittpunkt und EOL.</a:t>
            </a:r>
          </a:p>
          <a:p>
            <a:endParaRPr lang="de-DE" dirty="0"/>
          </a:p>
          <a:p>
            <a:r>
              <a:rPr lang="de-DE" dirty="0"/>
              <a:t>Wie schon erwähnt, es gibt Temperatursignale nur bei einigen Lagern, und ich habe schon mit meinem Betreuer darüber diskutiert und mich entschieden, diese Signale nicht als Input des Models genommen.</a:t>
            </a:r>
          </a:p>
          <a:p>
            <a:endParaRPr lang="de-DE" dirty="0"/>
          </a:p>
          <a:p>
            <a:endParaRPr lang="de-DE" dirty="0"/>
          </a:p>
          <a:p>
            <a:endParaRPr lang="de-DE" dirty="0"/>
          </a:p>
        </p:txBody>
      </p:sp>
      <p:sp>
        <p:nvSpPr>
          <p:cNvPr id="4" name="Date Placeholder 3"/>
          <p:cNvSpPr>
            <a:spLocks noGrp="1"/>
          </p:cNvSpPr>
          <p:nvPr>
            <p:ph type="dt" idx="1"/>
          </p:nvPr>
        </p:nvSpPr>
        <p:spPr/>
        <p:txBody>
          <a:bodyPr/>
          <a:lstStyle/>
          <a:p>
            <a:fld id="{6D9186F3-6E75-3F4E-8054-DD7C77DCE041}" type="datetime1">
              <a:rPr lang="de-DE" smtClean="0"/>
              <a:t>07.11.23</a:t>
            </a:fld>
            <a:endParaRPr lang="de-DE"/>
          </a:p>
        </p:txBody>
      </p:sp>
    </p:spTree>
    <p:extLst>
      <p:ext uri="{BB962C8B-B14F-4D97-AF65-F5344CB8AC3E}">
        <p14:creationId xmlns:p14="http://schemas.microsoft.com/office/powerpoint/2010/main" val="15883225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E" dirty="0"/>
              <a:t>Es ist Zeit zu visualisieren, ich habe die 2 Signale von Train Bearing11 mitgebracht. </a:t>
            </a:r>
            <a:r>
              <a:rPr lang="en-GB" dirty="0"/>
              <a:t>M</a:t>
            </a:r>
            <a:r>
              <a:rPr lang="en-DE" dirty="0"/>
              <a:t>an kann sofort merken, die Amplituden oder die Größen der gemessenen Werten sind am Ende des Signals viel größer als von Anfang. Die Zeitreihen können uns nur die Informationen im Zeitbereich, ich erwarte, die Bilder können mehr zeigen, zum Beispiel die Frequenz. Das blaue Signal ist horizontale Vibration und das rote Signal ist vertikale Vibration. </a:t>
            </a:r>
          </a:p>
          <a:p>
            <a:endParaRPr lang="en-DE" dirty="0"/>
          </a:p>
          <a:p>
            <a:r>
              <a:rPr lang="en-DE" dirty="0"/>
              <a:t>Auf der Abbildung 4 ist das grüne Signal run to failure von Test Bearing 13, was ich nur zur Visualisierung benutze. </a:t>
            </a:r>
            <a:r>
              <a:rPr lang="en-GB" dirty="0"/>
              <a:t>Z</a:t>
            </a:r>
            <a:r>
              <a:rPr lang="en-DE" dirty="0"/>
              <a:t>um Testen des modells und Vorhersage der RUL werden die Signale bis zum geschnitten Zeitpunkt genommen. Die Testsignale haben auch die größere Amplituden in der rechte Seite, aber natürlich nicht so deutlich wie Trainsignale weil sie geschnitten werden.</a:t>
            </a:r>
          </a:p>
        </p:txBody>
      </p:sp>
      <p:sp>
        <p:nvSpPr>
          <p:cNvPr id="4" name="Date Placeholder 3"/>
          <p:cNvSpPr>
            <a:spLocks noGrp="1"/>
          </p:cNvSpPr>
          <p:nvPr>
            <p:ph type="dt" idx="1"/>
          </p:nvPr>
        </p:nvSpPr>
        <p:spPr/>
        <p:txBody>
          <a:bodyPr/>
          <a:lstStyle/>
          <a:p>
            <a:fld id="{6D9186F3-6E75-3F4E-8054-DD7C77DCE041}" type="datetime1">
              <a:rPr lang="de-DE" smtClean="0"/>
              <a:t>07.11.23</a:t>
            </a:fld>
            <a:endParaRPr lang="de-DE"/>
          </a:p>
        </p:txBody>
      </p:sp>
    </p:spTree>
    <p:extLst>
      <p:ext uri="{BB962C8B-B14F-4D97-AF65-F5344CB8AC3E}">
        <p14:creationId xmlns:p14="http://schemas.microsoft.com/office/powerpoint/2010/main" val="31398021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Der </a:t>
            </a:r>
            <a:r>
              <a:rPr lang="en-GB" dirty="0" err="1"/>
              <a:t>nächste</a:t>
            </a:r>
            <a:r>
              <a:rPr lang="en-GB" dirty="0"/>
              <a:t> Schritt </a:t>
            </a:r>
            <a:r>
              <a:rPr lang="en-GB" dirty="0" err="1"/>
              <a:t>ist</a:t>
            </a:r>
            <a:r>
              <a:rPr lang="en-GB" dirty="0"/>
              <a:t> Windowing</a:t>
            </a:r>
          </a:p>
          <a:p>
            <a:endParaRPr lang="en-GB" dirty="0"/>
          </a:p>
          <a:p>
            <a:r>
              <a:rPr lang="en-GB" dirty="0"/>
              <a:t>U</a:t>
            </a:r>
            <a:r>
              <a:rPr lang="en-DE" dirty="0"/>
              <a:t>m das Modell zu trainieren, müssen die Features und Labels verfügbar sein. Ich habe hier ein kleines Beispiel mitgebracht, wie man die Zeitreihen in Fenstern schneiden kann um das </a:t>
            </a:r>
            <a:r>
              <a:rPr lang="en-GB" dirty="0" err="1"/>
              <a:t>einzigartige</a:t>
            </a:r>
            <a:r>
              <a:rPr lang="en-GB" dirty="0"/>
              <a:t> </a:t>
            </a:r>
            <a:r>
              <a:rPr lang="en-GB" dirty="0" err="1"/>
              <a:t>Paar</a:t>
            </a:r>
            <a:r>
              <a:rPr lang="en-GB" dirty="0"/>
              <a:t> von </a:t>
            </a:r>
            <a:r>
              <a:rPr lang="en-GB" dirty="0" err="1"/>
              <a:t>Fearture</a:t>
            </a:r>
            <a:r>
              <a:rPr lang="en-GB" dirty="0"/>
              <a:t> und Label her </a:t>
            </a:r>
            <a:r>
              <a:rPr lang="en-GB" dirty="0" err="1"/>
              <a:t>zu</a:t>
            </a:r>
            <a:r>
              <a:rPr lang="en-GB" dirty="0"/>
              <a:t> </a:t>
            </a:r>
            <a:r>
              <a:rPr lang="en-GB" dirty="0" err="1"/>
              <a:t>stellen</a:t>
            </a:r>
            <a:r>
              <a:rPr lang="en-GB" dirty="0"/>
              <a:t>. </a:t>
            </a:r>
          </a:p>
          <a:p>
            <a:endParaRPr lang="en-GB" dirty="0"/>
          </a:p>
          <a:p>
            <a:r>
              <a:rPr lang="en-GB" dirty="0"/>
              <a:t>Weil die EOL in </a:t>
            </a:r>
            <a:r>
              <a:rPr lang="en-GB" dirty="0" err="1"/>
              <a:t>Sekunden</a:t>
            </a:r>
            <a:r>
              <a:rPr lang="en-GB" dirty="0"/>
              <a:t> </a:t>
            </a:r>
            <a:r>
              <a:rPr lang="en-GB" dirty="0" err="1"/>
              <a:t>sehr</a:t>
            </a:r>
            <a:r>
              <a:rPr lang="en-GB" dirty="0"/>
              <a:t> </a:t>
            </a:r>
            <a:r>
              <a:rPr lang="en-GB" dirty="0" err="1"/>
              <a:t>groß</a:t>
            </a:r>
            <a:r>
              <a:rPr lang="en-GB" dirty="0"/>
              <a:t> </a:t>
            </a:r>
            <a:r>
              <a:rPr lang="en-GB" dirty="0" err="1"/>
              <a:t>ist</a:t>
            </a:r>
            <a:r>
              <a:rPr lang="en-GB" dirty="0"/>
              <a:t>, </a:t>
            </a:r>
            <a:r>
              <a:rPr lang="en-GB" dirty="0" err="1"/>
              <a:t>werden</a:t>
            </a:r>
            <a:r>
              <a:rPr lang="en-GB" dirty="0"/>
              <a:t> die Label </a:t>
            </a:r>
            <a:r>
              <a:rPr lang="en-GB" dirty="0" err="1"/>
              <a:t>im</a:t>
            </a:r>
            <a:r>
              <a:rPr lang="en-GB" dirty="0"/>
              <a:t> Interval </a:t>
            </a:r>
            <a:r>
              <a:rPr lang="en-GB" dirty="0" err="1"/>
              <a:t>zwischen</a:t>
            </a:r>
            <a:r>
              <a:rPr lang="en-GB" dirty="0"/>
              <a:t> 0 und 1 </a:t>
            </a:r>
            <a:r>
              <a:rPr lang="en-GB" dirty="0" err="1"/>
              <a:t>mit</a:t>
            </a:r>
            <a:r>
              <a:rPr lang="en-GB" dirty="0"/>
              <a:t> </a:t>
            </a:r>
            <a:r>
              <a:rPr lang="en-GB" dirty="0" err="1"/>
              <a:t>Hilfe</a:t>
            </a:r>
            <a:r>
              <a:rPr lang="en-GB" dirty="0"/>
              <a:t> von </a:t>
            </a:r>
            <a:r>
              <a:rPr lang="en-GB" dirty="0" err="1"/>
              <a:t>MinMaxScaler</a:t>
            </a:r>
            <a:r>
              <a:rPr lang="en-GB" dirty="0"/>
              <a:t> </a:t>
            </a:r>
            <a:r>
              <a:rPr lang="en-GB" dirty="0" err="1"/>
              <a:t>skaliert</a:t>
            </a:r>
            <a:r>
              <a:rPr lang="en-GB" dirty="0"/>
              <a:t>. </a:t>
            </a:r>
          </a:p>
          <a:p>
            <a:endParaRPr lang="en-DE" dirty="0"/>
          </a:p>
        </p:txBody>
      </p:sp>
      <p:sp>
        <p:nvSpPr>
          <p:cNvPr id="4" name="Date Placeholder 3"/>
          <p:cNvSpPr>
            <a:spLocks noGrp="1"/>
          </p:cNvSpPr>
          <p:nvPr>
            <p:ph type="dt" idx="1"/>
          </p:nvPr>
        </p:nvSpPr>
        <p:spPr/>
        <p:txBody>
          <a:bodyPr/>
          <a:lstStyle/>
          <a:p>
            <a:fld id="{6D9186F3-6E75-3F4E-8054-DD7C77DCE041}" type="datetime1">
              <a:rPr lang="de-DE" smtClean="0"/>
              <a:t>07.11.23</a:t>
            </a:fld>
            <a:endParaRPr lang="de-DE"/>
          </a:p>
        </p:txBody>
      </p:sp>
    </p:spTree>
    <p:extLst>
      <p:ext uri="{BB962C8B-B14F-4D97-AF65-F5344CB8AC3E}">
        <p14:creationId xmlns:p14="http://schemas.microsoft.com/office/powerpoint/2010/main" val="16510443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Der </a:t>
            </a:r>
            <a:r>
              <a:rPr lang="en-GB" dirty="0" err="1"/>
              <a:t>nächste</a:t>
            </a:r>
            <a:r>
              <a:rPr lang="en-GB" dirty="0"/>
              <a:t> Schritt </a:t>
            </a:r>
            <a:r>
              <a:rPr lang="en-GB" dirty="0" err="1"/>
              <a:t>ist</a:t>
            </a:r>
            <a:r>
              <a:rPr lang="en-GB" dirty="0"/>
              <a:t> Windowing</a:t>
            </a:r>
          </a:p>
          <a:p>
            <a:endParaRPr lang="en-GB" dirty="0"/>
          </a:p>
          <a:p>
            <a:r>
              <a:rPr lang="en-GB" dirty="0"/>
              <a:t>U</a:t>
            </a:r>
            <a:r>
              <a:rPr lang="en-DE" dirty="0"/>
              <a:t>m das Modell zu trainieren, müssen die Features und Labels verfügbar sein. Ich habe hier ein kleines Beispiel mitgebracht, wie man die Zeitreihen in Fenstern schneiden kann um das </a:t>
            </a:r>
            <a:r>
              <a:rPr lang="en-GB" dirty="0" err="1"/>
              <a:t>einzigartige</a:t>
            </a:r>
            <a:r>
              <a:rPr lang="en-GB" dirty="0"/>
              <a:t> </a:t>
            </a:r>
            <a:r>
              <a:rPr lang="en-GB" dirty="0" err="1"/>
              <a:t>Paar</a:t>
            </a:r>
            <a:r>
              <a:rPr lang="en-GB" dirty="0"/>
              <a:t> von </a:t>
            </a:r>
            <a:r>
              <a:rPr lang="en-GB" dirty="0" err="1"/>
              <a:t>Fearture</a:t>
            </a:r>
            <a:r>
              <a:rPr lang="en-GB" dirty="0"/>
              <a:t> und Label her </a:t>
            </a:r>
            <a:r>
              <a:rPr lang="en-GB" dirty="0" err="1"/>
              <a:t>zu</a:t>
            </a:r>
            <a:r>
              <a:rPr lang="en-GB" dirty="0"/>
              <a:t> </a:t>
            </a:r>
            <a:r>
              <a:rPr lang="en-GB" dirty="0" err="1"/>
              <a:t>stellen</a:t>
            </a:r>
            <a:r>
              <a:rPr lang="en-GB" dirty="0"/>
              <a:t>. </a:t>
            </a:r>
          </a:p>
          <a:p>
            <a:endParaRPr lang="en-GB" dirty="0"/>
          </a:p>
          <a:p>
            <a:r>
              <a:rPr lang="en-GB" dirty="0"/>
              <a:t>Weil die EOL in </a:t>
            </a:r>
            <a:r>
              <a:rPr lang="en-GB" dirty="0" err="1"/>
              <a:t>Sekunden</a:t>
            </a:r>
            <a:r>
              <a:rPr lang="en-GB" dirty="0"/>
              <a:t> </a:t>
            </a:r>
            <a:r>
              <a:rPr lang="en-GB" dirty="0" err="1"/>
              <a:t>sehr</a:t>
            </a:r>
            <a:r>
              <a:rPr lang="en-GB" dirty="0"/>
              <a:t> </a:t>
            </a:r>
            <a:r>
              <a:rPr lang="en-GB" dirty="0" err="1"/>
              <a:t>groß</a:t>
            </a:r>
            <a:r>
              <a:rPr lang="en-GB" dirty="0"/>
              <a:t> </a:t>
            </a:r>
            <a:r>
              <a:rPr lang="en-GB" dirty="0" err="1"/>
              <a:t>ist</a:t>
            </a:r>
            <a:r>
              <a:rPr lang="en-GB" dirty="0"/>
              <a:t>, </a:t>
            </a:r>
            <a:r>
              <a:rPr lang="en-GB" dirty="0" err="1"/>
              <a:t>werden</a:t>
            </a:r>
            <a:r>
              <a:rPr lang="en-GB" dirty="0"/>
              <a:t> die Label </a:t>
            </a:r>
            <a:r>
              <a:rPr lang="en-GB" dirty="0" err="1"/>
              <a:t>im</a:t>
            </a:r>
            <a:r>
              <a:rPr lang="en-GB" dirty="0"/>
              <a:t> Interval </a:t>
            </a:r>
            <a:r>
              <a:rPr lang="en-GB" dirty="0" err="1"/>
              <a:t>zwischen</a:t>
            </a:r>
            <a:r>
              <a:rPr lang="en-GB" dirty="0"/>
              <a:t> 0 und 1 </a:t>
            </a:r>
            <a:r>
              <a:rPr lang="en-GB" dirty="0" err="1"/>
              <a:t>mit</a:t>
            </a:r>
            <a:r>
              <a:rPr lang="en-GB" dirty="0"/>
              <a:t> </a:t>
            </a:r>
            <a:r>
              <a:rPr lang="en-GB" dirty="0" err="1"/>
              <a:t>Hilfe</a:t>
            </a:r>
            <a:r>
              <a:rPr lang="en-GB" dirty="0"/>
              <a:t> von </a:t>
            </a:r>
            <a:r>
              <a:rPr lang="en-GB" dirty="0" err="1"/>
              <a:t>MinMaxScaler</a:t>
            </a:r>
            <a:r>
              <a:rPr lang="en-GB" dirty="0"/>
              <a:t> </a:t>
            </a:r>
            <a:r>
              <a:rPr lang="en-GB" dirty="0" err="1"/>
              <a:t>skaliert</a:t>
            </a:r>
            <a:r>
              <a:rPr lang="en-GB" dirty="0"/>
              <a:t>. </a:t>
            </a:r>
          </a:p>
          <a:p>
            <a:endParaRPr lang="en-DE" dirty="0"/>
          </a:p>
        </p:txBody>
      </p:sp>
      <p:sp>
        <p:nvSpPr>
          <p:cNvPr id="4" name="Date Placeholder 3"/>
          <p:cNvSpPr>
            <a:spLocks noGrp="1"/>
          </p:cNvSpPr>
          <p:nvPr>
            <p:ph type="dt" idx="1"/>
          </p:nvPr>
        </p:nvSpPr>
        <p:spPr/>
        <p:txBody>
          <a:bodyPr/>
          <a:lstStyle/>
          <a:p>
            <a:fld id="{6D9186F3-6E75-3F4E-8054-DD7C77DCE041}" type="datetime1">
              <a:rPr lang="de-DE" smtClean="0"/>
              <a:t>07.11.23</a:t>
            </a:fld>
            <a:endParaRPr lang="de-DE"/>
          </a:p>
        </p:txBody>
      </p:sp>
    </p:spTree>
    <p:extLst>
      <p:ext uri="{BB962C8B-B14F-4D97-AF65-F5344CB8AC3E}">
        <p14:creationId xmlns:p14="http://schemas.microsoft.com/office/powerpoint/2010/main" val="28050137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E" dirty="0"/>
              <a:t>Ich habe hier ein kleines Beispiel von STFT mitgebracht. Ich habe persönlich per Hand die Hyperparameter so ausgewählt. </a:t>
            </a:r>
            <a:r>
              <a:rPr lang="en-GB" dirty="0"/>
              <a:t>I</a:t>
            </a:r>
            <a:r>
              <a:rPr lang="en-DE" dirty="0"/>
              <a:t>n STFT kann man das Signal im Zeit und Freuquenzberiech betrachten.</a:t>
            </a:r>
          </a:p>
          <a:p>
            <a:endParaRPr lang="en-DE" dirty="0"/>
          </a:p>
          <a:p>
            <a:r>
              <a:rPr lang="en-DE" dirty="0"/>
              <a:t>STFT kann uns sagen, im welchen Zeitpunkt die Dominantfrequenz liegt. Zum Beispiel erwarte ich auf dem Bild von 0 bis 1 s die Frequenz 10 Hz und von 1 bis 2 die Frequenz 20 Hz zu sehen.</a:t>
            </a:r>
          </a:p>
          <a:p>
            <a:endParaRPr lang="en-DE" dirty="0"/>
          </a:p>
          <a:p>
            <a:r>
              <a:rPr lang="en-DE" dirty="0"/>
              <a:t>Die beobachtbare Frequenz ist laut Nyquist Kriterium bis fs/2</a:t>
            </a:r>
          </a:p>
          <a:p>
            <a:endParaRPr lang="en-DE" dirty="0"/>
          </a:p>
          <a:p>
            <a:r>
              <a:rPr lang="en-GB" dirty="0"/>
              <a:t>D</a:t>
            </a:r>
            <a:r>
              <a:rPr lang="en-DE" dirty="0"/>
              <a:t>ie großen Fenster bringen uns die besser Auflösung im Frequenzbereich, während die kleinen die bessere Auflösung im Zeitbereich zeigen.</a:t>
            </a:r>
          </a:p>
          <a:p>
            <a:endParaRPr lang="en-DE" dirty="0"/>
          </a:p>
        </p:txBody>
      </p:sp>
      <p:sp>
        <p:nvSpPr>
          <p:cNvPr id="4" name="Date Placeholder 3"/>
          <p:cNvSpPr>
            <a:spLocks noGrp="1"/>
          </p:cNvSpPr>
          <p:nvPr>
            <p:ph type="dt" idx="1"/>
          </p:nvPr>
        </p:nvSpPr>
        <p:spPr/>
        <p:txBody>
          <a:bodyPr/>
          <a:lstStyle/>
          <a:p>
            <a:fld id="{6D9186F3-6E75-3F4E-8054-DD7C77DCE041}" type="datetime1">
              <a:rPr lang="de-DE" smtClean="0"/>
              <a:t>07.11.23</a:t>
            </a:fld>
            <a:endParaRPr lang="de-DE"/>
          </a:p>
        </p:txBody>
      </p:sp>
    </p:spTree>
    <p:extLst>
      <p:ext uri="{BB962C8B-B14F-4D97-AF65-F5344CB8AC3E}">
        <p14:creationId xmlns:p14="http://schemas.microsoft.com/office/powerpoint/2010/main" val="38697990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E" dirty="0"/>
              <a:t>Ich habe hier ein kleines Beispiel von STFT mitgebracht. Ich habe persönlich per Hand die Hyperparameter so ausgewählt. </a:t>
            </a:r>
            <a:r>
              <a:rPr lang="en-GB" dirty="0"/>
              <a:t>I</a:t>
            </a:r>
            <a:r>
              <a:rPr lang="en-DE" dirty="0"/>
              <a:t>n STFT kann man das Signal im Zeit und Freuquenzberiech betrachten.</a:t>
            </a:r>
          </a:p>
          <a:p>
            <a:endParaRPr lang="en-DE" dirty="0"/>
          </a:p>
          <a:p>
            <a:r>
              <a:rPr lang="en-DE" dirty="0"/>
              <a:t>STFT kann uns sagen, im welchen Zeitpunkt die Dominantfrequenz liegt. Zum Beispiel erwarte ich auf dem Bild von 0 bis 1 s die Frequenz 10 Hz und von 1 bis 2 die Frequenz 20 Hz zu sehen.</a:t>
            </a:r>
          </a:p>
          <a:p>
            <a:endParaRPr lang="en-DE" dirty="0"/>
          </a:p>
          <a:p>
            <a:r>
              <a:rPr lang="en-DE" dirty="0"/>
              <a:t>Die beobachtbare Frequenz ist laut Nyquist Kriterium bis fs/2</a:t>
            </a:r>
          </a:p>
          <a:p>
            <a:endParaRPr lang="en-DE" dirty="0"/>
          </a:p>
          <a:p>
            <a:r>
              <a:rPr lang="en-GB" dirty="0"/>
              <a:t>D</a:t>
            </a:r>
            <a:r>
              <a:rPr lang="en-DE" dirty="0"/>
              <a:t>ie großen Fenster bringen uns die besser Auflösung im Frequenzbereich, während die kleinen die bessere Auflösung im Zeitbereich zeigen.</a:t>
            </a:r>
          </a:p>
          <a:p>
            <a:endParaRPr lang="en-DE" dirty="0"/>
          </a:p>
        </p:txBody>
      </p:sp>
      <p:sp>
        <p:nvSpPr>
          <p:cNvPr id="4" name="Date Placeholder 3"/>
          <p:cNvSpPr>
            <a:spLocks noGrp="1"/>
          </p:cNvSpPr>
          <p:nvPr>
            <p:ph type="dt" idx="1"/>
          </p:nvPr>
        </p:nvSpPr>
        <p:spPr/>
        <p:txBody>
          <a:bodyPr/>
          <a:lstStyle/>
          <a:p>
            <a:fld id="{6D9186F3-6E75-3F4E-8054-DD7C77DCE041}" type="datetime1">
              <a:rPr lang="de-DE" smtClean="0"/>
              <a:t>07.11.23</a:t>
            </a:fld>
            <a:endParaRPr lang="de-DE"/>
          </a:p>
        </p:txBody>
      </p:sp>
    </p:spTree>
    <p:extLst>
      <p:ext uri="{BB962C8B-B14F-4D97-AF65-F5344CB8AC3E}">
        <p14:creationId xmlns:p14="http://schemas.microsoft.com/office/powerpoint/2010/main" val="39750037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slide">
    <p:spTree>
      <p:nvGrpSpPr>
        <p:cNvPr id="1" name=""/>
        <p:cNvGrpSpPr/>
        <p:nvPr/>
      </p:nvGrpSpPr>
      <p:grpSpPr>
        <a:xfrm>
          <a:off x="0" y="0"/>
          <a:ext cx="0" cy="0"/>
          <a:chOff x="0" y="0"/>
          <a:chExt cx="0" cy="0"/>
        </a:xfrm>
      </p:grpSpPr>
      <p:sp>
        <p:nvSpPr>
          <p:cNvPr id="8" name="Rechteck 7">
            <a:extLst>
              <a:ext uri="{FF2B5EF4-FFF2-40B4-BE49-F238E27FC236}">
                <a16:creationId xmlns:a16="http://schemas.microsoft.com/office/drawing/2014/main" id="{DD7D0C47-A1FA-449B-BD8F-BB883452A3D4}"/>
              </a:ext>
            </a:extLst>
          </p:cNvPr>
          <p:cNvSpPr/>
          <p:nvPr userDrawn="1"/>
        </p:nvSpPr>
        <p:spPr>
          <a:xfrm>
            <a:off x="-28877" y="6468177"/>
            <a:ext cx="12259377" cy="3923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 name="Titelplatzhalter 1">
            <a:extLst>
              <a:ext uri="{FF2B5EF4-FFF2-40B4-BE49-F238E27FC236}">
                <a16:creationId xmlns:a16="http://schemas.microsoft.com/office/drawing/2014/main" id="{4D39B33D-577B-43F2-9780-E0518157347B}"/>
              </a:ext>
            </a:extLst>
          </p:cNvPr>
          <p:cNvSpPr>
            <a:spLocks noGrp="1"/>
          </p:cNvSpPr>
          <p:nvPr>
            <p:ph type="title"/>
          </p:nvPr>
        </p:nvSpPr>
        <p:spPr>
          <a:xfrm>
            <a:off x="902607" y="1285531"/>
            <a:ext cx="10826578" cy="2143469"/>
          </a:xfrm>
          <a:prstGeom prst="rect">
            <a:avLst/>
          </a:prstGeom>
        </p:spPr>
        <p:txBody>
          <a:bodyPr vert="horz" lIns="91440" tIns="45720" rIns="91440" bIns="45720" rtlCol="0" anchor="ctr">
            <a:normAutofit/>
          </a:bodyPr>
          <a:lstStyle>
            <a:lvl1pPr>
              <a:defRPr sz="3200"/>
            </a:lvl1pPr>
          </a:lstStyle>
          <a:p>
            <a:r>
              <a:rPr lang="de-DE" dirty="0"/>
              <a:t>TNT Slide Template</a:t>
            </a:r>
          </a:p>
        </p:txBody>
      </p:sp>
      <p:sp>
        <p:nvSpPr>
          <p:cNvPr id="5" name="Textplatzhalter 2">
            <a:extLst>
              <a:ext uri="{FF2B5EF4-FFF2-40B4-BE49-F238E27FC236}">
                <a16:creationId xmlns:a16="http://schemas.microsoft.com/office/drawing/2014/main" id="{BCF85587-EC63-49CD-8372-2C3A6E25A3B8}"/>
              </a:ext>
            </a:extLst>
          </p:cNvPr>
          <p:cNvSpPr>
            <a:spLocks noGrp="1"/>
          </p:cNvSpPr>
          <p:nvPr>
            <p:ph idx="1"/>
          </p:nvPr>
        </p:nvSpPr>
        <p:spPr>
          <a:xfrm>
            <a:off x="902607" y="3429001"/>
            <a:ext cx="10826578" cy="1361890"/>
          </a:xfrm>
          <a:prstGeom prst="rect">
            <a:avLst/>
          </a:prstGeom>
        </p:spPr>
        <p:txBody>
          <a:bodyPr vert="horz" lIns="91440" tIns="45720" rIns="91440" bIns="45720" rtlCol="0" anchor="ctr">
            <a:normAutofit/>
          </a:bodyPr>
          <a:lstStyle>
            <a:lvl1pPr>
              <a:defRPr sz="2400"/>
            </a:lvl1pPr>
          </a:lstStyle>
          <a:p>
            <a:pPr lvl="0"/>
            <a:endParaRPr lang="de-DE" dirty="0"/>
          </a:p>
          <a:p>
            <a:pPr lvl="0"/>
            <a:r>
              <a:rPr lang="de-DE" dirty="0"/>
              <a:t>Dr. </a:t>
            </a:r>
            <a:r>
              <a:rPr lang="de-DE" dirty="0" err="1"/>
              <a:t>Bla</a:t>
            </a:r>
            <a:r>
              <a:rPr lang="de-DE" dirty="0"/>
              <a:t> </a:t>
            </a:r>
            <a:r>
              <a:rPr lang="de-DE" dirty="0" err="1"/>
              <a:t>Blub</a:t>
            </a:r>
            <a:r>
              <a:rPr lang="de-DE" dirty="0"/>
              <a:t> Ente</a:t>
            </a:r>
          </a:p>
          <a:p>
            <a:pPr lvl="0"/>
            <a:r>
              <a:rPr lang="de-DE" dirty="0"/>
              <a:t>Institut für Informationsverarbeitung</a:t>
            </a:r>
          </a:p>
          <a:p>
            <a:pPr lvl="0"/>
            <a:endParaRPr lang="de-DE" dirty="0"/>
          </a:p>
          <a:p>
            <a:pPr lvl="0"/>
            <a:endParaRPr lang="de-DE" dirty="0"/>
          </a:p>
        </p:txBody>
      </p:sp>
      <p:sp>
        <p:nvSpPr>
          <p:cNvPr id="6" name="Datumsplatzhalter 3">
            <a:extLst>
              <a:ext uri="{FF2B5EF4-FFF2-40B4-BE49-F238E27FC236}">
                <a16:creationId xmlns:a16="http://schemas.microsoft.com/office/drawing/2014/main" id="{A35D2A08-9B90-494D-A794-D2734465A320}"/>
              </a:ext>
            </a:extLst>
          </p:cNvPr>
          <p:cNvSpPr>
            <a:spLocks noGrp="1"/>
          </p:cNvSpPr>
          <p:nvPr>
            <p:ph type="dt" sz="half" idx="2"/>
          </p:nvPr>
        </p:nvSpPr>
        <p:spPr>
          <a:xfrm>
            <a:off x="902607" y="4803006"/>
            <a:ext cx="2743200" cy="365125"/>
          </a:xfrm>
          <a:prstGeom prst="rect">
            <a:avLst/>
          </a:prstGeom>
        </p:spPr>
        <p:txBody>
          <a:bodyPr vert="horz" lIns="91440" tIns="45720" rIns="91440" bIns="45720" rtlCol="0" anchor="ctr"/>
          <a:lstStyle>
            <a:lvl1pPr algn="l">
              <a:defRPr lang="de-DE" sz="2400" kern="1200" smtClean="0">
                <a:solidFill>
                  <a:schemeClr val="tx1"/>
                </a:solidFill>
                <a:latin typeface="Rotis Sans Serif Std" panose="020B0503030202020304" pitchFamily="34" charset="0"/>
                <a:ea typeface="+mn-ea"/>
                <a:cs typeface="+mn-cs"/>
              </a:defRPr>
            </a:lvl1pPr>
          </a:lstStyle>
          <a:p>
            <a:endParaRPr lang="de-DE"/>
          </a:p>
        </p:txBody>
      </p:sp>
      <p:sp>
        <p:nvSpPr>
          <p:cNvPr id="7" name="Rectangle 9">
            <a:extLst>
              <a:ext uri="{FF2B5EF4-FFF2-40B4-BE49-F238E27FC236}">
                <a16:creationId xmlns:a16="http://schemas.microsoft.com/office/drawing/2014/main" id="{00FF7540-AC1D-4AFF-81FD-950AA370EB19}"/>
              </a:ext>
            </a:extLst>
          </p:cNvPr>
          <p:cNvSpPr>
            <a:spLocks noChangeArrowheads="1"/>
          </p:cNvSpPr>
          <p:nvPr userDrawn="1"/>
        </p:nvSpPr>
        <p:spPr bwMode="auto">
          <a:xfrm>
            <a:off x="606392" y="0"/>
            <a:ext cx="115503" cy="6858000"/>
          </a:xfrm>
          <a:prstGeom prst="rect">
            <a:avLst/>
          </a:prstGeom>
          <a:solidFill>
            <a:srgbClr val="DCDEDE"/>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de-DE" altLang="de-DE"/>
          </a:p>
        </p:txBody>
      </p:sp>
    </p:spTree>
    <p:extLst>
      <p:ext uri="{BB962C8B-B14F-4D97-AF65-F5344CB8AC3E}">
        <p14:creationId xmlns:p14="http://schemas.microsoft.com/office/powerpoint/2010/main" val="36166610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folie">
    <p:spTree>
      <p:nvGrpSpPr>
        <p:cNvPr id="1" name=""/>
        <p:cNvGrpSpPr/>
        <p:nvPr/>
      </p:nvGrpSpPr>
      <p:grpSpPr>
        <a:xfrm>
          <a:off x="0" y="0"/>
          <a:ext cx="0" cy="0"/>
          <a:chOff x="0" y="0"/>
          <a:chExt cx="0" cy="0"/>
        </a:xfrm>
      </p:grpSpPr>
      <p:sp>
        <p:nvSpPr>
          <p:cNvPr id="2" name="Titel 1"/>
          <p:cNvSpPr>
            <a:spLocks noGrp="1"/>
          </p:cNvSpPr>
          <p:nvPr>
            <p:ph type="ctrTitle"/>
          </p:nvPr>
        </p:nvSpPr>
        <p:spPr>
          <a:xfrm>
            <a:off x="552083" y="1122363"/>
            <a:ext cx="10140778" cy="912383"/>
          </a:xfrm>
        </p:spPr>
        <p:txBody>
          <a:bodyPr anchor="b">
            <a:normAutofit/>
          </a:bodyPr>
          <a:lstStyle>
            <a:lvl1pPr algn="l">
              <a:defRPr sz="3200"/>
            </a:lvl1pPr>
          </a:lstStyle>
          <a:p>
            <a:r>
              <a:rPr lang="de-DE" dirty="0"/>
              <a:t>Titelmasterformat durch Klicken bearbeiten</a:t>
            </a:r>
          </a:p>
        </p:txBody>
      </p:sp>
      <p:sp>
        <p:nvSpPr>
          <p:cNvPr id="7" name="Rectangle 5"/>
          <p:cNvSpPr>
            <a:spLocks noGrp="1" noChangeArrowheads="1"/>
          </p:cNvSpPr>
          <p:nvPr>
            <p:ph type="ftr" sz="quarter" idx="3"/>
          </p:nvPr>
        </p:nvSpPr>
        <p:spPr bwMode="auto">
          <a:xfrm>
            <a:off x="527222" y="6553200"/>
            <a:ext cx="6672092"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a:defRPr sz="1200" b="0" dirty="0" smtClean="0">
                <a:latin typeface="Rotis Sans Serif Std" pitchFamily="34" charset="0"/>
                <a:ea typeface="ＭＳ Ｐゴシック" pitchFamily="1" charset="-128"/>
              </a:defRPr>
            </a:lvl1pPr>
          </a:lstStyle>
          <a:p>
            <a:pPr>
              <a:defRPr/>
            </a:pPr>
            <a:r>
              <a:rPr lang="de-DE" altLang="de-DE" b="1"/>
              <a:t>Pham Anh Khoa, 23.05.2023</a:t>
            </a:r>
            <a:endParaRPr lang="de-DE" altLang="de-DE"/>
          </a:p>
        </p:txBody>
      </p:sp>
      <p:sp>
        <p:nvSpPr>
          <p:cNvPr id="14" name="Rechteck 13"/>
          <p:cNvSpPr/>
          <p:nvPr userDrawn="1"/>
        </p:nvSpPr>
        <p:spPr>
          <a:xfrm>
            <a:off x="527223" y="145279"/>
            <a:ext cx="3942228" cy="8246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2" name="Picture 22"/>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609600" y="278895"/>
            <a:ext cx="1428750" cy="616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 Box 23"/>
          <p:cNvSpPr txBox="1">
            <a:spLocks noChangeArrowheads="1"/>
          </p:cNvSpPr>
          <p:nvPr userDrawn="1"/>
        </p:nvSpPr>
        <p:spPr bwMode="auto">
          <a:xfrm>
            <a:off x="2120727" y="657225"/>
            <a:ext cx="4567604" cy="312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b">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nSpc>
                <a:spcPct val="90000"/>
              </a:lnSpc>
            </a:pPr>
            <a:r>
              <a:rPr lang="de-DE" altLang="de-DE" sz="1600" b="1">
                <a:latin typeface="Rotis Sans Serif Std" panose="020B0503030202020304" pitchFamily="34" charset="0"/>
              </a:rPr>
              <a:t>Institut für Informationsverarbeitung</a:t>
            </a:r>
          </a:p>
        </p:txBody>
      </p:sp>
      <p:sp>
        <p:nvSpPr>
          <p:cNvPr id="3" name="Rechteck 2"/>
          <p:cNvSpPr/>
          <p:nvPr userDrawn="1"/>
        </p:nvSpPr>
        <p:spPr>
          <a:xfrm>
            <a:off x="9401908" y="164855"/>
            <a:ext cx="1101969" cy="4923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21" descr="luh_logo_rgb_ppt"/>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9444038" y="225425"/>
            <a:ext cx="2519362"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14905315"/>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527222" y="4061253"/>
            <a:ext cx="10820228" cy="736042"/>
          </a:xfrm>
        </p:spPr>
        <p:txBody>
          <a:bodyPr anchor="b">
            <a:normAutofit/>
          </a:bodyPr>
          <a:lstStyle>
            <a:lvl1pPr>
              <a:defRPr sz="4000"/>
            </a:lvl1pPr>
          </a:lstStyle>
          <a:p>
            <a:r>
              <a:rPr lang="de-DE" dirty="0"/>
              <a:t>Titelmasterformat durch Klicken bearbeiten</a:t>
            </a:r>
          </a:p>
        </p:txBody>
      </p:sp>
      <p:sp>
        <p:nvSpPr>
          <p:cNvPr id="3" name="Textplatzhalter 2"/>
          <p:cNvSpPr>
            <a:spLocks noGrp="1"/>
          </p:cNvSpPr>
          <p:nvPr>
            <p:ph type="body" idx="1"/>
          </p:nvPr>
        </p:nvSpPr>
        <p:spPr>
          <a:xfrm>
            <a:off x="527222" y="4877615"/>
            <a:ext cx="10820228" cy="1096878"/>
          </a:xfrm>
        </p:spPr>
        <p:txBody>
          <a:bodyP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dirty="0"/>
              <a:t>Formatvorlagen des Textmasters bearbeiten</a:t>
            </a:r>
          </a:p>
        </p:txBody>
      </p:sp>
      <p:sp>
        <p:nvSpPr>
          <p:cNvPr id="7" name="Rectangle 5"/>
          <p:cNvSpPr>
            <a:spLocks noGrp="1" noChangeArrowheads="1"/>
          </p:cNvSpPr>
          <p:nvPr>
            <p:ph type="ftr" sz="quarter" idx="3"/>
          </p:nvPr>
        </p:nvSpPr>
        <p:spPr bwMode="auto">
          <a:xfrm>
            <a:off x="527222" y="6553200"/>
            <a:ext cx="6672092"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a:defRPr sz="1200" b="0" dirty="0" smtClean="0">
                <a:latin typeface="Rotis Sans Serif Std" pitchFamily="34" charset="0"/>
                <a:ea typeface="ＭＳ Ｐゴシック" pitchFamily="1" charset="-128"/>
              </a:defRPr>
            </a:lvl1pPr>
          </a:lstStyle>
          <a:p>
            <a:pPr>
              <a:defRPr/>
            </a:pPr>
            <a:r>
              <a:rPr lang="de-DE" altLang="de-DE" b="1"/>
              <a:t>Pham Anh Khoa, 23.05.2023</a:t>
            </a:r>
            <a:endParaRPr lang="de-DE" altLang="de-DE"/>
          </a:p>
        </p:txBody>
      </p:sp>
    </p:spTree>
    <p:extLst>
      <p:ext uri="{BB962C8B-B14F-4D97-AF65-F5344CB8AC3E}">
        <p14:creationId xmlns:p14="http://schemas.microsoft.com/office/powerpoint/2010/main" val="11471955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527222" y="125542"/>
            <a:ext cx="10826578" cy="575159"/>
          </a:xfrm>
        </p:spPr>
        <p:txBody>
          <a:bodyPr bIns="0"/>
          <a:lstStyle/>
          <a:p>
            <a:r>
              <a:rPr lang="de-DE" dirty="0"/>
              <a:t>Titelmasterformat durch Klicken bearbeiten</a:t>
            </a:r>
          </a:p>
        </p:txBody>
      </p:sp>
      <p:sp>
        <p:nvSpPr>
          <p:cNvPr id="3" name="Inhaltsplatzhalter 2"/>
          <p:cNvSpPr>
            <a:spLocks noGrp="1"/>
          </p:cNvSpPr>
          <p:nvPr>
            <p:ph idx="1"/>
          </p:nvPr>
        </p:nvSpPr>
        <p:spPr/>
        <p:txBody>
          <a:bodyP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de-DE" dirty="0"/>
              <a:t>Formatvorlagen des Textmasters bearbeiten</a:t>
            </a:r>
          </a:p>
        </p:txBody>
      </p:sp>
      <p:sp>
        <p:nvSpPr>
          <p:cNvPr id="7" name="Rectangle 5"/>
          <p:cNvSpPr>
            <a:spLocks noGrp="1" noChangeArrowheads="1"/>
          </p:cNvSpPr>
          <p:nvPr>
            <p:ph type="ftr" sz="quarter" idx="3"/>
          </p:nvPr>
        </p:nvSpPr>
        <p:spPr bwMode="auto">
          <a:xfrm>
            <a:off x="527222" y="6553200"/>
            <a:ext cx="6672092"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a:defRPr sz="1200" b="0" dirty="0" smtClean="0">
                <a:latin typeface="Rotis Sans Serif Std" pitchFamily="34" charset="0"/>
                <a:ea typeface="ＭＳ Ｐゴシック" pitchFamily="1" charset="-128"/>
              </a:defRPr>
            </a:lvl1pPr>
          </a:lstStyle>
          <a:p>
            <a:pPr>
              <a:defRPr/>
            </a:pPr>
            <a:r>
              <a:rPr lang="de-DE" altLang="de-DE" b="1"/>
              <a:t>Pham Anh Khoa, 23.05.2023</a:t>
            </a:r>
            <a:endParaRPr lang="de-DE" altLang="de-DE"/>
          </a:p>
        </p:txBody>
      </p:sp>
    </p:spTree>
    <p:extLst>
      <p:ext uri="{BB962C8B-B14F-4D97-AF65-F5344CB8AC3E}">
        <p14:creationId xmlns:p14="http://schemas.microsoft.com/office/powerpoint/2010/main" val="1208956632"/>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nhalt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527222" y="1150373"/>
            <a:ext cx="4244803" cy="907025"/>
          </a:xfrm>
        </p:spPr>
        <p:txBody>
          <a:bodyPr anchor="b">
            <a:normAutofit/>
          </a:bodyPr>
          <a:lstStyle>
            <a:lvl1pPr>
              <a:defRPr sz="2000"/>
            </a:lvl1pPr>
          </a:lstStyle>
          <a:p>
            <a:r>
              <a:rPr lang="de-DE" dirty="0"/>
              <a:t>Titelmasterformat durch Klicken bearbeiten</a:t>
            </a:r>
          </a:p>
        </p:txBody>
      </p:sp>
      <p:sp>
        <p:nvSpPr>
          <p:cNvPr id="3" name="Inhaltsplatzhalter 2"/>
          <p:cNvSpPr>
            <a:spLocks noGrp="1"/>
          </p:cNvSpPr>
          <p:nvPr>
            <p:ph idx="1"/>
          </p:nvPr>
        </p:nvSpPr>
        <p:spPr>
          <a:xfrm>
            <a:off x="5183188" y="1150374"/>
            <a:ext cx="6172200" cy="4710676"/>
          </a:xfrm>
        </p:spPr>
        <p:txBody>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de-DE" dirty="0"/>
              <a:t>Formatvorlagen des Textmasters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4" name="Textplatzhalter 3"/>
          <p:cNvSpPr>
            <a:spLocks noGrp="1"/>
          </p:cNvSpPr>
          <p:nvPr>
            <p:ph type="body" sz="half" idx="2"/>
          </p:nvPr>
        </p:nvSpPr>
        <p:spPr>
          <a:xfrm>
            <a:off x="527222" y="2057400"/>
            <a:ext cx="4244803" cy="3811588"/>
          </a:xfrm>
        </p:spPr>
        <p:txBody>
          <a:bodyPr>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dirty="0"/>
              <a:t>Formatvorlagen des Textmasters bearbeiten</a:t>
            </a:r>
          </a:p>
        </p:txBody>
      </p:sp>
      <p:sp>
        <p:nvSpPr>
          <p:cNvPr id="8" name="Rectangle 5"/>
          <p:cNvSpPr>
            <a:spLocks noGrp="1" noChangeArrowheads="1"/>
          </p:cNvSpPr>
          <p:nvPr>
            <p:ph type="ftr" sz="quarter" idx="3"/>
          </p:nvPr>
        </p:nvSpPr>
        <p:spPr bwMode="auto">
          <a:xfrm>
            <a:off x="527222" y="6553200"/>
            <a:ext cx="6672092"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a:defRPr sz="1200" b="0" dirty="0" smtClean="0">
                <a:latin typeface="Rotis Sans Serif Std" pitchFamily="34" charset="0"/>
                <a:ea typeface="ＭＳ Ｐゴシック" pitchFamily="1" charset="-128"/>
              </a:defRPr>
            </a:lvl1pPr>
          </a:lstStyle>
          <a:p>
            <a:pPr>
              <a:defRPr/>
            </a:pPr>
            <a:r>
              <a:rPr lang="de-DE" altLang="de-DE" b="1"/>
              <a:t>Pham Anh Khoa, 23.05.2023</a:t>
            </a:r>
            <a:endParaRPr lang="de-DE" altLang="de-DE"/>
          </a:p>
        </p:txBody>
      </p:sp>
    </p:spTree>
    <p:extLst>
      <p:ext uri="{BB962C8B-B14F-4D97-AF65-F5344CB8AC3E}">
        <p14:creationId xmlns:p14="http://schemas.microsoft.com/office/powerpoint/2010/main" val="3384416293"/>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Zwei Inhalte">
    <p:spTree>
      <p:nvGrpSpPr>
        <p:cNvPr id="1" name=""/>
        <p:cNvGrpSpPr/>
        <p:nvPr/>
      </p:nvGrpSpPr>
      <p:grpSpPr>
        <a:xfrm>
          <a:off x="0" y="0"/>
          <a:ext cx="0" cy="0"/>
          <a:chOff x="0" y="0"/>
          <a:chExt cx="0" cy="0"/>
        </a:xfrm>
      </p:grpSpPr>
      <p:sp>
        <p:nvSpPr>
          <p:cNvPr id="3" name="Inhaltsplatzhalter 2"/>
          <p:cNvSpPr>
            <a:spLocks noGrp="1"/>
          </p:cNvSpPr>
          <p:nvPr>
            <p:ph sz="half" idx="1"/>
          </p:nvPr>
        </p:nvSpPr>
        <p:spPr>
          <a:xfrm>
            <a:off x="527222" y="1160206"/>
            <a:ext cx="5492578" cy="5016757"/>
          </a:xfrm>
        </p:spPr>
        <p:txBody>
          <a:bodyPr/>
          <a:lstStyle>
            <a:lvl1pPr>
              <a:defRPr sz="2400"/>
            </a:lvl1pPr>
            <a:lvl2pPr>
              <a:defRPr lang="de-DE" sz="2000" dirty="0"/>
            </a:lvl2pPr>
            <a:lvl3pPr>
              <a:defRPr sz="1800"/>
            </a:lvl3pPr>
            <a:lvl4pPr>
              <a:defRPr sz="1800"/>
            </a:lvl4pPr>
            <a:lvl5pPr>
              <a:defRPr sz="1800"/>
            </a:lvl5pPr>
          </a:lstStyle>
          <a:p>
            <a:pPr lvl="0"/>
            <a:r>
              <a:rPr lang="de-DE" dirty="0"/>
              <a:t>Formatvorlagen des Textmasters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4" name="Inhaltsplatzhalter 3"/>
          <p:cNvSpPr>
            <a:spLocks noGrp="1"/>
          </p:cNvSpPr>
          <p:nvPr>
            <p:ph sz="half" idx="2"/>
          </p:nvPr>
        </p:nvSpPr>
        <p:spPr>
          <a:xfrm>
            <a:off x="6172200" y="1160206"/>
            <a:ext cx="5181600" cy="5016757"/>
          </a:xfrm>
        </p:spPr>
        <p:txBody>
          <a:bodyPr/>
          <a:lstStyle>
            <a:lvl1pPr>
              <a:defRPr sz="2400"/>
            </a:lvl1pPr>
            <a:lvl2pPr>
              <a:defRPr sz="2000"/>
            </a:lvl2pPr>
            <a:lvl3pPr>
              <a:defRPr sz="1800"/>
            </a:lvl3pPr>
            <a:lvl4pPr>
              <a:defRPr sz="1800"/>
            </a:lvl4pPr>
            <a:lvl5pPr>
              <a:defRPr sz="1800"/>
            </a:lvl5pPr>
          </a:lstStyle>
          <a:p>
            <a:pPr lvl="0"/>
            <a:r>
              <a:rPr lang="de-DE" dirty="0"/>
              <a:t>Formatvorlagen des Textmasters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8" name="Rectangle 5"/>
          <p:cNvSpPr>
            <a:spLocks noGrp="1" noChangeArrowheads="1"/>
          </p:cNvSpPr>
          <p:nvPr>
            <p:ph type="ftr" sz="quarter" idx="3"/>
          </p:nvPr>
        </p:nvSpPr>
        <p:spPr bwMode="auto">
          <a:xfrm>
            <a:off x="527222" y="6553200"/>
            <a:ext cx="6672092"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a:defRPr sz="1200" b="0" dirty="0" smtClean="0">
                <a:latin typeface="Rotis Sans Serif Std" pitchFamily="34" charset="0"/>
                <a:ea typeface="ＭＳ Ｐゴシック" pitchFamily="1" charset="-128"/>
              </a:defRPr>
            </a:lvl1pPr>
          </a:lstStyle>
          <a:p>
            <a:pPr>
              <a:defRPr/>
            </a:pPr>
            <a:r>
              <a:rPr lang="de-DE" altLang="de-DE" b="1"/>
              <a:t>Pham Anh Khoa, 23.05.2023</a:t>
            </a:r>
            <a:endParaRPr lang="de-DE" altLang="de-DE"/>
          </a:p>
        </p:txBody>
      </p:sp>
      <p:sp>
        <p:nvSpPr>
          <p:cNvPr id="5" name="Titel 1"/>
          <p:cNvSpPr>
            <a:spLocks noGrp="1"/>
          </p:cNvSpPr>
          <p:nvPr>
            <p:ph type="title" hasCustomPrompt="1"/>
          </p:nvPr>
        </p:nvSpPr>
        <p:spPr>
          <a:xfrm>
            <a:off x="527222" y="125542"/>
            <a:ext cx="10826578" cy="575159"/>
          </a:xfrm>
        </p:spPr>
        <p:txBody>
          <a:bodyPr bIns="0"/>
          <a:lstStyle/>
          <a:p>
            <a:r>
              <a:rPr lang="de-DE" dirty="0"/>
              <a:t>Titelmasterformat durch Klicken bearbeiten</a:t>
            </a:r>
          </a:p>
        </p:txBody>
      </p:sp>
    </p:spTree>
    <p:extLst>
      <p:ext uri="{BB962C8B-B14F-4D97-AF65-F5344CB8AC3E}">
        <p14:creationId xmlns:p14="http://schemas.microsoft.com/office/powerpoint/2010/main" val="4188445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2967209" y="4712043"/>
            <a:ext cx="6172200" cy="714632"/>
          </a:xfrm>
        </p:spPr>
        <p:txBody>
          <a:bodyPr anchor="b">
            <a:normAutofit/>
          </a:bodyPr>
          <a:lstStyle>
            <a:lvl1pPr>
              <a:defRPr sz="2000"/>
            </a:lvl1pPr>
          </a:lstStyle>
          <a:p>
            <a:r>
              <a:rPr lang="de-DE" dirty="0"/>
              <a:t>Titelmasterformat durch Klicken bearbeiten</a:t>
            </a:r>
          </a:p>
        </p:txBody>
      </p:sp>
      <p:sp>
        <p:nvSpPr>
          <p:cNvPr id="3" name="Bildplatzhalter 2"/>
          <p:cNvSpPr>
            <a:spLocks noGrp="1"/>
          </p:cNvSpPr>
          <p:nvPr>
            <p:ph type="pic" idx="1"/>
          </p:nvPr>
        </p:nvSpPr>
        <p:spPr>
          <a:xfrm>
            <a:off x="2967209" y="682626"/>
            <a:ext cx="6172200" cy="393880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platzhalter 3"/>
          <p:cNvSpPr>
            <a:spLocks noGrp="1"/>
          </p:cNvSpPr>
          <p:nvPr>
            <p:ph type="body" sz="half" idx="2"/>
          </p:nvPr>
        </p:nvSpPr>
        <p:spPr>
          <a:xfrm>
            <a:off x="2967209" y="5486400"/>
            <a:ext cx="6172200" cy="473204"/>
          </a:xfrm>
        </p:spPr>
        <p:txBody>
          <a:bodyPr>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dirty="0"/>
              <a:t>Formatvorlagen des Textmasters bearbeiten</a:t>
            </a:r>
          </a:p>
        </p:txBody>
      </p:sp>
      <p:sp>
        <p:nvSpPr>
          <p:cNvPr id="8" name="Rectangle 5"/>
          <p:cNvSpPr>
            <a:spLocks noGrp="1" noChangeArrowheads="1"/>
          </p:cNvSpPr>
          <p:nvPr>
            <p:ph type="ftr" sz="quarter" idx="3"/>
          </p:nvPr>
        </p:nvSpPr>
        <p:spPr bwMode="auto">
          <a:xfrm>
            <a:off x="527222" y="6553200"/>
            <a:ext cx="6672092"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a:defRPr sz="1200" b="0" dirty="0" smtClean="0">
                <a:latin typeface="Rotis Sans Serif Std" pitchFamily="34" charset="0"/>
                <a:ea typeface="ＭＳ Ｐゴシック" pitchFamily="1" charset="-128"/>
              </a:defRPr>
            </a:lvl1pPr>
          </a:lstStyle>
          <a:p>
            <a:pPr>
              <a:defRPr/>
            </a:pPr>
            <a:r>
              <a:rPr lang="de-DE" altLang="de-DE" b="1"/>
              <a:t>Pham Anh Khoa, 23.05.2023</a:t>
            </a:r>
            <a:endParaRPr lang="de-DE" altLang="de-DE"/>
          </a:p>
        </p:txBody>
      </p:sp>
    </p:spTree>
    <p:extLst>
      <p:ext uri="{BB962C8B-B14F-4D97-AF65-F5344CB8AC3E}">
        <p14:creationId xmlns:p14="http://schemas.microsoft.com/office/powerpoint/2010/main" val="38404532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1_Bild mit Überschrift">
    <p:bg>
      <p:bgPr>
        <a:solidFill>
          <a:schemeClr val="tx1"/>
        </a:solid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a:xfrm>
            <a:off x="2967209" y="4712043"/>
            <a:ext cx="6172200" cy="714632"/>
          </a:xfrm>
        </p:spPr>
        <p:txBody>
          <a:bodyPr anchor="b">
            <a:normAutofit/>
          </a:bodyPr>
          <a:lstStyle>
            <a:lvl1pPr>
              <a:defRPr sz="2000">
                <a:solidFill>
                  <a:schemeClr val="bg1"/>
                </a:solidFill>
              </a:defRPr>
            </a:lvl1pPr>
          </a:lstStyle>
          <a:p>
            <a:r>
              <a:rPr lang="de-DE" dirty="0"/>
              <a:t>Titelmasterformat durch Klicken bearbeiten</a:t>
            </a:r>
          </a:p>
        </p:txBody>
      </p:sp>
      <p:sp>
        <p:nvSpPr>
          <p:cNvPr id="3" name="Bildplatzhalter 2"/>
          <p:cNvSpPr>
            <a:spLocks noGrp="1"/>
          </p:cNvSpPr>
          <p:nvPr>
            <p:ph type="pic" idx="1"/>
          </p:nvPr>
        </p:nvSpPr>
        <p:spPr>
          <a:xfrm>
            <a:off x="2967209" y="682626"/>
            <a:ext cx="6172200" cy="3938802"/>
          </a:xfrm>
        </p:spPr>
        <p:txBody>
          <a:bodyPr/>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platzhalter 3"/>
          <p:cNvSpPr>
            <a:spLocks noGrp="1"/>
          </p:cNvSpPr>
          <p:nvPr>
            <p:ph type="body" sz="half" idx="2"/>
          </p:nvPr>
        </p:nvSpPr>
        <p:spPr>
          <a:xfrm>
            <a:off x="2967209" y="5486400"/>
            <a:ext cx="6172200" cy="473204"/>
          </a:xfrm>
        </p:spPr>
        <p:txBody>
          <a:bodyPr>
            <a:normAutofit/>
          </a:bodyPr>
          <a:lstStyle>
            <a:lvl1pPr marL="0" indent="0">
              <a:buNone/>
              <a:defRPr sz="14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dirty="0"/>
              <a:t>Formatvorlagen des Textmasters bearbeiten</a:t>
            </a:r>
          </a:p>
        </p:txBody>
      </p:sp>
      <p:sp>
        <p:nvSpPr>
          <p:cNvPr id="8" name="Rectangle 5"/>
          <p:cNvSpPr>
            <a:spLocks noGrp="1" noChangeArrowheads="1"/>
          </p:cNvSpPr>
          <p:nvPr>
            <p:ph type="ftr" sz="quarter" idx="3"/>
          </p:nvPr>
        </p:nvSpPr>
        <p:spPr bwMode="auto">
          <a:xfrm>
            <a:off x="527222" y="6553200"/>
            <a:ext cx="6672092"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a:defRPr sz="1200" b="0" dirty="0" smtClean="0">
                <a:latin typeface="Rotis Sans Serif Std" pitchFamily="34" charset="0"/>
                <a:ea typeface="ＭＳ Ｐゴシック" pitchFamily="1" charset="-128"/>
              </a:defRPr>
            </a:lvl1pPr>
          </a:lstStyle>
          <a:p>
            <a:pPr>
              <a:defRPr/>
            </a:pPr>
            <a:r>
              <a:rPr lang="de-DE" altLang="de-DE" b="1"/>
              <a:t>Pham Anh Khoa, 23.05.2023</a:t>
            </a:r>
            <a:endParaRPr lang="de-DE" altLang="de-DE"/>
          </a:p>
        </p:txBody>
      </p:sp>
    </p:spTree>
    <p:extLst>
      <p:ext uri="{BB962C8B-B14F-4D97-AF65-F5344CB8AC3E}">
        <p14:creationId xmlns:p14="http://schemas.microsoft.com/office/powerpoint/2010/main" val="1368421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2.png"/><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p:cNvSpPr>
            <a:spLocks noGrp="1"/>
          </p:cNvSpPr>
          <p:nvPr>
            <p:ph type="title"/>
          </p:nvPr>
        </p:nvSpPr>
        <p:spPr>
          <a:xfrm>
            <a:off x="527222" y="137652"/>
            <a:ext cx="10826578" cy="564585"/>
          </a:xfrm>
          <a:prstGeom prst="rect">
            <a:avLst/>
          </a:prstGeom>
        </p:spPr>
        <p:txBody>
          <a:bodyPr vert="horz" wrap="square" lIns="72000" tIns="45720" rIns="91440" bIns="0" rtlCol="0" anchor="b">
            <a:normAutofit/>
          </a:bodyPr>
          <a:lstStyle/>
          <a:p>
            <a:r>
              <a:rPr lang="de-DE" dirty="0"/>
              <a:t>Titelmasterformat durch Klicken bearbeiten</a:t>
            </a:r>
          </a:p>
        </p:txBody>
      </p:sp>
      <p:sp>
        <p:nvSpPr>
          <p:cNvPr id="3" name="Textplatzhalter 2"/>
          <p:cNvSpPr>
            <a:spLocks noGrp="1"/>
          </p:cNvSpPr>
          <p:nvPr>
            <p:ph type="body" idx="1"/>
          </p:nvPr>
        </p:nvSpPr>
        <p:spPr>
          <a:xfrm>
            <a:off x="527222" y="1174282"/>
            <a:ext cx="10826578" cy="5002681"/>
          </a:xfrm>
          <a:prstGeom prst="rect">
            <a:avLst/>
          </a:prstGeom>
        </p:spPr>
        <p:txBody>
          <a:bodyPr vert="horz" lIns="72000" tIns="45720" rIns="91440" bIns="45720" rtlCol="0">
            <a:normAutofit/>
          </a:bodyPr>
          <a:lstStyle/>
          <a:p>
            <a:pPr lvl="0"/>
            <a:r>
              <a:rPr lang="de-DE" dirty="0"/>
              <a:t>Formatvorlagen des Textmasters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7" name="Rectangle 9"/>
          <p:cNvSpPr>
            <a:spLocks noChangeArrowheads="1"/>
          </p:cNvSpPr>
          <p:nvPr userDrawn="1"/>
        </p:nvSpPr>
        <p:spPr bwMode="auto">
          <a:xfrm>
            <a:off x="0" y="6477000"/>
            <a:ext cx="12192000" cy="381000"/>
          </a:xfrm>
          <a:prstGeom prst="rect">
            <a:avLst/>
          </a:prstGeom>
          <a:solidFill>
            <a:srgbClr val="DCDEDE"/>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de-DE" altLang="de-DE"/>
          </a:p>
        </p:txBody>
      </p:sp>
      <p:sp>
        <p:nvSpPr>
          <p:cNvPr id="8" name="Rectangle 5"/>
          <p:cNvSpPr>
            <a:spLocks noGrp="1" noChangeArrowheads="1"/>
          </p:cNvSpPr>
          <p:nvPr>
            <p:ph type="ftr" sz="quarter" idx="3"/>
          </p:nvPr>
        </p:nvSpPr>
        <p:spPr bwMode="auto">
          <a:xfrm>
            <a:off x="527222" y="6553200"/>
            <a:ext cx="6672092"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a:defRPr sz="1200" b="0" dirty="0" smtClean="0">
                <a:latin typeface="Rotis Sans Serif Std" pitchFamily="34" charset="0"/>
                <a:ea typeface="ＭＳ Ｐゴシック" pitchFamily="1" charset="-128"/>
              </a:defRPr>
            </a:lvl1pPr>
          </a:lstStyle>
          <a:p>
            <a:pPr>
              <a:defRPr/>
            </a:pPr>
            <a:r>
              <a:rPr lang="de-DE" altLang="de-DE" b="1"/>
              <a:t>Pham Anh Khoa, 23.05.2023</a:t>
            </a:r>
            <a:endParaRPr lang="de-DE" altLang="de-DE"/>
          </a:p>
        </p:txBody>
      </p:sp>
      <p:sp>
        <p:nvSpPr>
          <p:cNvPr id="10" name="Rectangle 15"/>
          <p:cNvSpPr>
            <a:spLocks noChangeArrowheads="1"/>
          </p:cNvSpPr>
          <p:nvPr userDrawn="1"/>
        </p:nvSpPr>
        <p:spPr bwMode="auto">
          <a:xfrm>
            <a:off x="10144512" y="6553200"/>
            <a:ext cx="1787525"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r"/>
            <a:fld id="{407DED0E-7B1D-4407-877C-A019C7FECCC0}" type="slidenum">
              <a:rPr lang="de-DE" altLang="de-DE" sz="1200" smtClean="0">
                <a:latin typeface="Rotis Sans Serif Std" panose="020B0503030202020304" pitchFamily="34" charset="0"/>
              </a:rPr>
              <a:pPr algn="r"/>
              <a:t>‹#›</a:t>
            </a:fld>
            <a:endParaRPr lang="de-DE" altLang="de-DE" sz="1200">
              <a:latin typeface="Rotis Sans Serif Std" panose="020B0503030202020304" pitchFamily="34" charset="0"/>
            </a:endParaRPr>
          </a:p>
          <a:p>
            <a:pPr algn="ctr"/>
            <a:endParaRPr lang="de-DE" altLang="de-DE" sz="1200">
              <a:latin typeface="Agfa Rotis Sans Serif" pitchFamily="2" charset="0"/>
            </a:endParaRPr>
          </a:p>
        </p:txBody>
      </p:sp>
      <p:pic>
        <p:nvPicPr>
          <p:cNvPr id="11" name="Picture 19" descr="luh_logo_rgb_ppt"/>
          <p:cNvPicPr>
            <a:picLocks noChangeAspect="1" noChangeArrowheads="1"/>
          </p:cNvPicPr>
          <p:nvPr userDrawn="1"/>
        </p:nvPicPr>
        <p:blipFill>
          <a:blip r:embed="rId10" cstate="print">
            <a:extLst>
              <a:ext uri="{28A0092B-C50C-407E-A947-70E740481C1C}">
                <a14:useLocalDpi xmlns:a14="http://schemas.microsoft.com/office/drawing/2010/main" val="0"/>
              </a:ext>
            </a:extLst>
          </a:blip>
          <a:srcRect/>
          <a:stretch>
            <a:fillRect/>
          </a:stretch>
        </p:blipFill>
        <p:spPr bwMode="auto">
          <a:xfrm>
            <a:off x="10528687" y="230188"/>
            <a:ext cx="1403350" cy="40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20"/>
          <p:cNvPicPr>
            <a:picLocks noChangeAspect="1" noChangeArrowheads="1"/>
          </p:cNvPicPr>
          <p:nvPr userDrawn="1"/>
        </p:nvPicPr>
        <p:blipFill>
          <a:blip r:embed="rId11" cstate="print">
            <a:extLst>
              <a:ext uri="{28A0092B-C50C-407E-A947-70E740481C1C}">
                <a14:useLocalDpi xmlns:a14="http://schemas.microsoft.com/office/drawing/2010/main" val="0"/>
              </a:ext>
            </a:extLst>
          </a:blip>
          <a:stretch>
            <a:fillRect/>
          </a:stretch>
        </p:blipFill>
        <p:spPr bwMode="auto">
          <a:xfrm>
            <a:off x="9477661" y="230188"/>
            <a:ext cx="933786" cy="40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13">
            <a:extLst>
              <a:ext uri="{FF2B5EF4-FFF2-40B4-BE49-F238E27FC236}">
                <a16:creationId xmlns:a16="http://schemas.microsoft.com/office/drawing/2014/main" id="{05570A9E-BF4D-496F-A299-A1819043B8C2}"/>
              </a:ext>
            </a:extLst>
          </p:cNvPr>
          <p:cNvSpPr>
            <a:spLocks noChangeArrowheads="1"/>
          </p:cNvSpPr>
          <p:nvPr userDrawn="1"/>
        </p:nvSpPr>
        <p:spPr bwMode="auto">
          <a:xfrm>
            <a:off x="10528687" y="6477000"/>
            <a:ext cx="1403350" cy="76200"/>
          </a:xfrm>
          <a:prstGeom prst="rect">
            <a:avLst/>
          </a:prstGeom>
          <a:solidFill>
            <a:srgbClr val="00509B"/>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de-DE" altLang="de-DE"/>
          </a:p>
        </p:txBody>
      </p:sp>
    </p:spTree>
    <p:extLst>
      <p:ext uri="{BB962C8B-B14F-4D97-AF65-F5344CB8AC3E}">
        <p14:creationId xmlns:p14="http://schemas.microsoft.com/office/powerpoint/2010/main" val="1645401005"/>
      </p:ext>
    </p:extLst>
  </p:cSld>
  <p:clrMap bg1="lt1" tx1="dk1" bg2="lt2" tx2="dk2" accent1="accent1" accent2="accent2" accent3="accent3" accent4="accent4" accent5="accent5" accent6="accent6" hlink="hlink" folHlink="folHlink"/>
  <p:sldLayoutIdLst>
    <p:sldLayoutId id="2147483664" r:id="rId1"/>
    <p:sldLayoutId id="2147483649" r:id="rId2"/>
    <p:sldLayoutId id="2147483651" r:id="rId3"/>
    <p:sldLayoutId id="2147483650" r:id="rId4"/>
    <p:sldLayoutId id="2147483656" r:id="rId5"/>
    <p:sldLayoutId id="2147483652" r:id="rId6"/>
    <p:sldLayoutId id="2147483657" r:id="rId7"/>
    <p:sldLayoutId id="2147483661" r:id="rId8"/>
  </p:sldLayoutIdLst>
  <p:hf sldNum="0" hdr="0" dt="0"/>
  <p:txStyles>
    <p:titleStyle>
      <a:lvl1pPr algn="l" defTabSz="914400" rtl="0" eaLnBrk="1" latinLnBrk="0" hangingPunct="1">
        <a:lnSpc>
          <a:spcPct val="90000"/>
        </a:lnSpc>
        <a:spcBef>
          <a:spcPct val="0"/>
        </a:spcBef>
        <a:buNone/>
        <a:defRPr sz="2800" b="1" kern="1200">
          <a:solidFill>
            <a:srgbClr val="00509B"/>
          </a:solidFill>
          <a:latin typeface="Rotis Sans Serif Std" panose="020B0503030202020304" pitchFamily="34" charset="0"/>
          <a:ea typeface="+mj-ea"/>
          <a:cs typeface="+mj-cs"/>
        </a:defRPr>
      </a:lvl1pPr>
    </p:titleStyle>
    <p:bodyStyle>
      <a:lvl1pPr marL="228600" indent="-228600" algn="l" defTabSz="914400" rtl="0" eaLnBrk="1" latinLnBrk="0" hangingPunct="1">
        <a:lnSpc>
          <a:spcPct val="90000"/>
        </a:lnSpc>
        <a:spcBef>
          <a:spcPts val="1000"/>
        </a:spcBef>
        <a:buClr>
          <a:srgbClr val="999999"/>
        </a:buClr>
        <a:buFont typeface="Wingdings" panose="05000000000000000000" pitchFamily="2" charset="2"/>
        <a:buChar char="§"/>
        <a:defRPr sz="2400" kern="1200">
          <a:solidFill>
            <a:schemeClr val="tx1"/>
          </a:solidFill>
          <a:latin typeface="Rotis Sans Serif Std" panose="020B0503030202020304" pitchFamily="34" charset="0"/>
          <a:ea typeface="+mn-ea"/>
          <a:cs typeface="+mn-cs"/>
        </a:defRPr>
      </a:lvl1pPr>
      <a:lvl2pPr marL="685800" indent="-228600" algn="l" defTabSz="914400" rtl="0" eaLnBrk="1" latinLnBrk="0" hangingPunct="1">
        <a:lnSpc>
          <a:spcPct val="90000"/>
        </a:lnSpc>
        <a:spcBef>
          <a:spcPts val="500"/>
        </a:spcBef>
        <a:buClr>
          <a:srgbClr val="999999"/>
        </a:buClr>
        <a:buFont typeface="Wingdings" panose="05000000000000000000" pitchFamily="2" charset="2"/>
        <a:buChar char="§"/>
        <a:defRPr sz="2400" kern="1200">
          <a:solidFill>
            <a:schemeClr val="tx1"/>
          </a:solidFill>
          <a:latin typeface="Rotis Sans Serif Std" panose="020B0503030202020304" pitchFamily="34" charset="0"/>
          <a:ea typeface="+mn-ea"/>
          <a:cs typeface="+mn-cs"/>
        </a:defRPr>
      </a:lvl2pPr>
      <a:lvl3pPr marL="1143000" indent="-228600" algn="l" defTabSz="914400" rtl="0" eaLnBrk="1" latinLnBrk="0" hangingPunct="1">
        <a:lnSpc>
          <a:spcPct val="90000"/>
        </a:lnSpc>
        <a:spcBef>
          <a:spcPts val="500"/>
        </a:spcBef>
        <a:buClr>
          <a:srgbClr val="999999"/>
        </a:buClr>
        <a:buFont typeface="Wingdings" panose="05000000000000000000" pitchFamily="2" charset="2"/>
        <a:buChar char="§"/>
        <a:defRPr sz="2400" kern="1200">
          <a:solidFill>
            <a:schemeClr val="tx1"/>
          </a:solidFill>
          <a:latin typeface="Rotis Sans Serif Std" panose="020B0503030202020304" pitchFamily="34" charset="0"/>
          <a:ea typeface="+mn-ea"/>
          <a:cs typeface="+mn-cs"/>
        </a:defRPr>
      </a:lvl3pPr>
      <a:lvl4pPr marL="1600200" indent="-228600" algn="l" defTabSz="914400" rtl="0" eaLnBrk="1" latinLnBrk="0" hangingPunct="1">
        <a:lnSpc>
          <a:spcPct val="90000"/>
        </a:lnSpc>
        <a:spcBef>
          <a:spcPts val="500"/>
        </a:spcBef>
        <a:buClr>
          <a:srgbClr val="999999"/>
        </a:buClr>
        <a:buFont typeface="Wingdings" panose="05000000000000000000" pitchFamily="2" charset="2"/>
        <a:buChar char="§"/>
        <a:defRPr sz="2000" kern="1200">
          <a:solidFill>
            <a:schemeClr val="tx1"/>
          </a:solidFill>
          <a:latin typeface="Rotis Sans Serif Std" panose="020B0503030202020304" pitchFamily="34" charset="0"/>
          <a:ea typeface="+mn-ea"/>
          <a:cs typeface="+mn-cs"/>
        </a:defRPr>
      </a:lvl4pPr>
      <a:lvl5pPr marL="2057400" indent="-228600" algn="l" defTabSz="914400" rtl="0" eaLnBrk="1" latinLnBrk="0" hangingPunct="1">
        <a:lnSpc>
          <a:spcPct val="90000"/>
        </a:lnSpc>
        <a:spcBef>
          <a:spcPts val="500"/>
        </a:spcBef>
        <a:buClr>
          <a:srgbClr val="999999"/>
        </a:buClr>
        <a:buFont typeface="Wingdings" panose="05000000000000000000" pitchFamily="2" charset="2"/>
        <a:buChar char="§"/>
        <a:defRPr sz="2000" kern="1200">
          <a:solidFill>
            <a:schemeClr val="tx1"/>
          </a:solidFill>
          <a:latin typeface="Rotis Sans Serif Std" panose="020B05030302020203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4.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24.xml"/><Relationship Id="rId1" Type="http://schemas.openxmlformats.org/officeDocument/2006/relationships/slideLayout" Target="../slideLayouts/slideLayout4.xml"/><Relationship Id="rId4" Type="http://schemas.openxmlformats.org/officeDocument/2006/relationships/image" Target="../media/image32.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8.xml"/><Relationship Id="rId1" Type="http://schemas.openxmlformats.org/officeDocument/2006/relationships/slideLayout" Target="../slideLayouts/slideLayout3.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5.jpe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6.xml"/><Relationship Id="rId1" Type="http://schemas.openxmlformats.org/officeDocument/2006/relationships/slideLayout" Target="../slideLayouts/slideLayout4.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3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7.xml"/><Relationship Id="rId1" Type="http://schemas.openxmlformats.org/officeDocument/2006/relationships/slideLayout" Target="../slideLayouts/slideLayout4.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3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8.xml"/><Relationship Id="rId1" Type="http://schemas.openxmlformats.org/officeDocument/2006/relationships/slideLayout" Target="../slideLayouts/slideLayout4.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3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9.xml"/><Relationship Id="rId1" Type="http://schemas.openxmlformats.org/officeDocument/2006/relationships/slideLayout" Target="../slideLayouts/slideLayout4.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15094D83-BCF0-47B7-B559-023603107B76}"/>
              </a:ext>
            </a:extLst>
          </p:cNvPr>
          <p:cNvSpPr>
            <a:spLocks noGrp="1"/>
          </p:cNvSpPr>
          <p:nvPr>
            <p:ph type="ctrTitle"/>
          </p:nvPr>
        </p:nvSpPr>
        <p:spPr>
          <a:xfrm>
            <a:off x="527221" y="1152181"/>
            <a:ext cx="10892839" cy="819725"/>
          </a:xfrm>
        </p:spPr>
        <p:txBody>
          <a:bodyPr>
            <a:normAutofit/>
          </a:bodyPr>
          <a:lstStyle/>
          <a:p>
            <a:r>
              <a:rPr lang="en-US" sz="2500" dirty="0" err="1">
                <a:latin typeface="Rotis Sans Serif Std"/>
              </a:rPr>
              <a:t>Abschlussvortrag</a:t>
            </a:r>
            <a:r>
              <a:rPr lang="en-US" sz="2500" dirty="0">
                <a:latin typeface="Rotis Sans Serif Std"/>
              </a:rPr>
              <a:t> </a:t>
            </a:r>
            <a:r>
              <a:rPr lang="en-US" sz="2500" dirty="0" err="1">
                <a:latin typeface="Rotis Sans Serif Std"/>
              </a:rPr>
              <a:t>Bachelorarbeit</a:t>
            </a:r>
            <a:r>
              <a:rPr lang="en-US" sz="2500" dirty="0">
                <a:latin typeface="Rotis Sans Serif Std"/>
              </a:rPr>
              <a:t>: Time Series-to-Image Encoding for Machinery Health Monitoring with Deep Vision Networks </a:t>
            </a:r>
            <a:endParaRPr lang="en-US" sz="2500" noProof="0" dirty="0"/>
          </a:p>
        </p:txBody>
      </p:sp>
      <p:pic>
        <p:nvPicPr>
          <p:cNvPr id="6" name="Picture 7">
            <a:extLst>
              <a:ext uri="{FF2B5EF4-FFF2-40B4-BE49-F238E27FC236}">
                <a16:creationId xmlns:a16="http://schemas.microsoft.com/office/drawing/2014/main" id="{D1DB1108-3E0F-448E-B0B0-8045CE645667}"/>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280" b="17160"/>
          <a:stretch/>
        </p:blipFill>
        <p:spPr bwMode="auto">
          <a:xfrm>
            <a:off x="527222" y="2047158"/>
            <a:ext cx="8038421" cy="44307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Footer Placeholder 8">
            <a:extLst>
              <a:ext uri="{FF2B5EF4-FFF2-40B4-BE49-F238E27FC236}">
                <a16:creationId xmlns:a16="http://schemas.microsoft.com/office/drawing/2014/main" id="{BE58D563-68E4-A94A-FF58-A579B10826A9}"/>
              </a:ext>
            </a:extLst>
          </p:cNvPr>
          <p:cNvSpPr>
            <a:spLocks noGrp="1"/>
          </p:cNvSpPr>
          <p:nvPr>
            <p:ph type="ftr" sz="quarter" idx="3"/>
          </p:nvPr>
        </p:nvSpPr>
        <p:spPr/>
        <p:txBody>
          <a:bodyPr/>
          <a:lstStyle/>
          <a:p>
            <a:pPr>
              <a:defRPr/>
            </a:pPr>
            <a:r>
              <a:rPr lang="de-DE" altLang="de-DE" b="1" dirty="0"/>
              <a:t>Pham </a:t>
            </a:r>
            <a:r>
              <a:rPr lang="de-DE" altLang="de-DE" b="1" dirty="0" err="1"/>
              <a:t>Anh</a:t>
            </a:r>
            <a:r>
              <a:rPr lang="de-DE" altLang="de-DE" b="1"/>
              <a:t> </a:t>
            </a:r>
            <a:r>
              <a:rPr lang="de-DE" altLang="de-DE" b="1" err="1"/>
              <a:t>Khoa</a:t>
            </a:r>
            <a:r>
              <a:rPr lang="de-DE" altLang="de-DE" b="1"/>
              <a:t>, 23.05.2023</a:t>
            </a:r>
          </a:p>
        </p:txBody>
      </p:sp>
    </p:spTree>
    <p:extLst>
      <p:ext uri="{BB962C8B-B14F-4D97-AF65-F5344CB8AC3E}">
        <p14:creationId xmlns:p14="http://schemas.microsoft.com/office/powerpoint/2010/main" val="14023009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a:xfrm>
            <a:off x="527222" y="493615"/>
            <a:ext cx="10826578" cy="356049"/>
          </a:xfrm>
        </p:spPr>
        <p:txBody>
          <a:bodyPr>
            <a:normAutofit fontScale="90000"/>
          </a:bodyPr>
          <a:lstStyle/>
          <a:p>
            <a:r>
              <a:rPr lang="en-US" sz="2800" dirty="0"/>
              <a:t>Time Series-to-Image Encoding</a:t>
            </a:r>
          </a:p>
        </p:txBody>
      </p:sp>
      <p:sp>
        <p:nvSpPr>
          <p:cNvPr id="5" name="Inhaltsplatzhalter 4"/>
          <p:cNvSpPr>
            <a:spLocks noGrp="1"/>
          </p:cNvSpPr>
          <p:nvPr>
            <p:ph idx="1"/>
          </p:nvPr>
        </p:nvSpPr>
        <p:spPr>
          <a:xfrm>
            <a:off x="527222" y="1027688"/>
            <a:ext cx="10826578" cy="5149275"/>
          </a:xfrm>
        </p:spPr>
        <p:txBody>
          <a:bodyPr>
            <a:normAutofit/>
          </a:bodyPr>
          <a:lstStyle/>
          <a:p>
            <a:r>
              <a:rPr lang="en-US" sz="2200" b="1" dirty="0"/>
              <a:t>Log Mel </a:t>
            </a:r>
            <a:r>
              <a:rPr lang="en-US" sz="2000" b="1" dirty="0"/>
              <a:t>Spectrogram</a:t>
            </a:r>
          </a:p>
          <a:p>
            <a:pPr marL="285750" indent="-285750">
              <a:buFont typeface="Arial" panose="020B0604020202020204" pitchFamily="34" charset="0"/>
              <a:buChar char="•"/>
            </a:pPr>
            <a:r>
              <a:rPr lang="en-US" sz="1800" dirty="0"/>
              <a:t>Convert frequency interval to Mel scale.</a:t>
            </a:r>
          </a:p>
          <a:p>
            <a:pPr marL="285750" indent="-285750">
              <a:buFont typeface="Arial" panose="020B0604020202020204" pitchFamily="34" charset="0"/>
              <a:buChar char="•"/>
            </a:pPr>
            <a:endParaRPr lang="en-US" sz="1800" noProof="0" dirty="0"/>
          </a:p>
          <a:p>
            <a:pPr marL="285750" indent="-285750">
              <a:buFont typeface="Arial" panose="020B0604020202020204" pitchFamily="34" charset="0"/>
              <a:buChar char="•"/>
            </a:pPr>
            <a:r>
              <a:rPr lang="en-US" sz="1800" noProof="0" dirty="0"/>
              <a:t>Choose a number of filters and calculate </a:t>
            </a:r>
            <a:r>
              <a:rPr lang="en-US" sz="1800" dirty="0"/>
              <a:t>M</a:t>
            </a:r>
            <a:r>
              <a:rPr lang="en-US" sz="1800" noProof="0" dirty="0" err="1"/>
              <a:t>el</a:t>
            </a:r>
            <a:r>
              <a:rPr lang="en-US" sz="1800" dirty="0"/>
              <a:t> </a:t>
            </a:r>
            <a:r>
              <a:rPr lang="en-US" sz="1800" noProof="0" dirty="0"/>
              <a:t>Filter bank </a:t>
            </a:r>
            <a:r>
              <a:rPr lang="en-US" sz="1800" dirty="0"/>
              <a:t>with shape </a:t>
            </a:r>
            <a:r>
              <a:rPr lang="en-GB" sz="1800" dirty="0"/>
              <a:t>⟨</a:t>
            </a:r>
            <a:r>
              <a:rPr lang="en-GB" sz="1800" dirty="0" err="1"/>
              <a:t>n_mels</a:t>
            </a:r>
            <a:r>
              <a:rPr lang="en-GB" sz="1800" dirty="0"/>
              <a:t>, </a:t>
            </a:r>
            <a:r>
              <a:rPr lang="en-GB" sz="1800" dirty="0" err="1"/>
              <a:t>window_size</a:t>
            </a:r>
            <a:r>
              <a:rPr lang="en-GB" sz="1800" dirty="0"/>
              <a:t>//2 + 1⟩.</a:t>
            </a:r>
            <a:endParaRPr lang="en-US" sz="1800" noProof="0" dirty="0"/>
          </a:p>
          <a:p>
            <a:pPr marL="285750" indent="-285750">
              <a:buFont typeface="Arial" panose="020B0604020202020204" pitchFamily="34" charset="0"/>
              <a:buChar char="•"/>
            </a:pPr>
            <a:r>
              <a:rPr lang="en-US" sz="1800" noProof="0" dirty="0"/>
              <a:t>Calculate STFT </a:t>
            </a:r>
            <a:r>
              <a:rPr lang="en-US" sz="1800" dirty="0"/>
              <a:t>with shape </a:t>
            </a:r>
            <a:r>
              <a:rPr lang="en-GB" sz="1800" dirty="0"/>
              <a:t>⟨</a:t>
            </a:r>
            <a:r>
              <a:rPr lang="en-GB" sz="1800" dirty="0" err="1"/>
              <a:t>window_size</a:t>
            </a:r>
            <a:r>
              <a:rPr lang="en-GB" sz="1800" dirty="0"/>
              <a:t>//2+1, (</a:t>
            </a:r>
            <a:r>
              <a:rPr lang="en-GB" sz="1800" dirty="0" err="1"/>
              <a:t>n_samples</a:t>
            </a:r>
            <a:r>
              <a:rPr lang="en-GB" sz="1800" dirty="0"/>
              <a:t> − window size)//</a:t>
            </a:r>
            <a:r>
              <a:rPr lang="en-GB" sz="1800" dirty="0" err="1"/>
              <a:t>hop_size</a:t>
            </a:r>
            <a:r>
              <a:rPr lang="en-GB" sz="1800" dirty="0"/>
              <a:t> + 1⟩</a:t>
            </a:r>
          </a:p>
          <a:p>
            <a:pPr marL="285750" indent="-285750">
              <a:buFont typeface="Arial" panose="020B0604020202020204" pitchFamily="34" charset="0"/>
              <a:buChar char="•"/>
            </a:pPr>
            <a:r>
              <a:rPr lang="en-US" sz="1800" dirty="0"/>
              <a:t>Apply matrix multiplication between filter bank and STFT and convert to </a:t>
            </a:r>
            <a:r>
              <a:rPr lang="en-US" sz="1800" dirty="0" err="1"/>
              <a:t>dB.</a:t>
            </a:r>
            <a:endParaRPr lang="en-US" sz="1800" dirty="0"/>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endParaRPr lang="en-US" sz="1800" dirty="0"/>
          </a:p>
          <a:p>
            <a:pPr marL="342900" indent="-342900">
              <a:buFont typeface="Arial" panose="020B0604020202020204" pitchFamily="34" charset="0"/>
              <a:buChar char="•"/>
            </a:pPr>
            <a:r>
              <a:rPr lang="en-US" sz="1800" dirty="0"/>
              <a:t>Shape: </a:t>
            </a:r>
            <a:r>
              <a:rPr lang="en-GB" sz="1800" dirty="0"/>
              <a:t>⟨</a:t>
            </a:r>
            <a:r>
              <a:rPr lang="en-GB" sz="1800" dirty="0" err="1"/>
              <a:t>n_mels</a:t>
            </a:r>
            <a:r>
              <a:rPr lang="en-GB" sz="1800" dirty="0"/>
              <a:t>, (</a:t>
            </a:r>
            <a:r>
              <a:rPr lang="en-GB" sz="1800" dirty="0" err="1"/>
              <a:t>n_samples</a:t>
            </a:r>
            <a:r>
              <a:rPr lang="en-GB" sz="1800" dirty="0"/>
              <a:t> − </a:t>
            </a:r>
            <a:r>
              <a:rPr lang="en-GB" sz="1800" dirty="0" err="1"/>
              <a:t>window_size</a:t>
            </a:r>
            <a:r>
              <a:rPr lang="en-GB" sz="1800" dirty="0"/>
              <a:t>)//</a:t>
            </a:r>
            <a:r>
              <a:rPr lang="en-GB" sz="1800" dirty="0" err="1"/>
              <a:t>hop_size</a:t>
            </a:r>
            <a:r>
              <a:rPr lang="en-GB" sz="1800" dirty="0"/>
              <a:t> + 1⟩</a:t>
            </a:r>
            <a:r>
              <a:rPr lang="en-US" sz="1800" dirty="0"/>
              <a:t>				</a:t>
            </a:r>
          </a:p>
          <a:p>
            <a:pPr marL="342900" indent="-342900">
              <a:buFont typeface="Arial" panose="020B0604020202020204" pitchFamily="34" charset="0"/>
              <a:buChar char="•"/>
            </a:pPr>
            <a:r>
              <a:rPr lang="en-US" sz="1800" dirty="0"/>
              <a:t>Hyperparameter: </a:t>
            </a:r>
            <a:r>
              <a:rPr lang="en-US" sz="1800" dirty="0" err="1"/>
              <a:t>window_size</a:t>
            </a:r>
            <a:r>
              <a:rPr lang="en-US" sz="1800" dirty="0"/>
              <a:t>, </a:t>
            </a:r>
            <a:r>
              <a:rPr lang="en-US" sz="1800" dirty="0" err="1"/>
              <a:t>hop_size</a:t>
            </a:r>
            <a:r>
              <a:rPr lang="en-US" sz="1800" dirty="0"/>
              <a:t>, </a:t>
            </a:r>
            <a:r>
              <a:rPr lang="en-US" sz="1800" dirty="0" err="1"/>
              <a:t>n_mels</a:t>
            </a:r>
            <a:endParaRPr lang="en-US" sz="1800" dirty="0"/>
          </a:p>
          <a:p>
            <a:pPr marL="285750" indent="-285750">
              <a:buFont typeface="Arial" panose="020B0604020202020204" pitchFamily="34" charset="0"/>
              <a:buChar char="•"/>
            </a:pPr>
            <a:endParaRPr lang="en-US" sz="2000" noProof="0" dirty="0"/>
          </a:p>
        </p:txBody>
      </p:sp>
      <p:sp>
        <p:nvSpPr>
          <p:cNvPr id="2" name="Footer Placeholder 1">
            <a:extLst>
              <a:ext uri="{FF2B5EF4-FFF2-40B4-BE49-F238E27FC236}">
                <a16:creationId xmlns:a16="http://schemas.microsoft.com/office/drawing/2014/main" id="{F57D09D8-55EB-F516-279E-8D27D956B9E6}"/>
              </a:ext>
            </a:extLst>
          </p:cNvPr>
          <p:cNvSpPr>
            <a:spLocks noGrp="1"/>
          </p:cNvSpPr>
          <p:nvPr>
            <p:ph type="ftr" sz="quarter" idx="3"/>
          </p:nvPr>
        </p:nvSpPr>
        <p:spPr/>
        <p:txBody>
          <a:bodyPr/>
          <a:lstStyle/>
          <a:p>
            <a:pPr>
              <a:defRPr/>
            </a:pPr>
            <a:r>
              <a:rPr lang="de-DE" altLang="de-DE" b="1" dirty="0"/>
              <a:t>Pham </a:t>
            </a:r>
            <a:r>
              <a:rPr lang="de-DE" altLang="de-DE" b="1" dirty="0" err="1"/>
              <a:t>Anh</a:t>
            </a:r>
            <a:r>
              <a:rPr lang="de-DE" altLang="de-DE" b="1" dirty="0"/>
              <a:t> </a:t>
            </a:r>
            <a:r>
              <a:rPr lang="de-DE" altLang="de-DE" b="1" dirty="0" err="1"/>
              <a:t>Khoa</a:t>
            </a:r>
            <a:r>
              <a:rPr lang="de-DE" altLang="de-DE" b="1" dirty="0"/>
              <a:t>, 23.05.2023</a:t>
            </a:r>
            <a:endParaRPr lang="de-DE" altLang="de-DE" dirty="0"/>
          </a:p>
        </p:txBody>
      </p:sp>
      <p:pic>
        <p:nvPicPr>
          <p:cNvPr id="14" name="Picture 13">
            <a:extLst>
              <a:ext uri="{FF2B5EF4-FFF2-40B4-BE49-F238E27FC236}">
                <a16:creationId xmlns:a16="http://schemas.microsoft.com/office/drawing/2014/main" id="{89E55D77-FE79-3EC4-BE5E-D680DFF6EE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71261" y="2589252"/>
            <a:ext cx="8763177" cy="3145989"/>
          </a:xfrm>
          <a:prstGeom prst="rect">
            <a:avLst/>
          </a:prstGeom>
          <a:noFill/>
        </p:spPr>
      </p:pic>
      <p:pic>
        <p:nvPicPr>
          <p:cNvPr id="6" name="Picture 5">
            <a:extLst>
              <a:ext uri="{FF2B5EF4-FFF2-40B4-BE49-F238E27FC236}">
                <a16:creationId xmlns:a16="http://schemas.microsoft.com/office/drawing/2014/main" id="{51A3BB3D-4AC4-8EA4-8E2F-E5355DFD303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72180" y="1684032"/>
            <a:ext cx="3336662" cy="528983"/>
          </a:xfrm>
          <a:prstGeom prst="rect">
            <a:avLst/>
          </a:prstGeom>
        </p:spPr>
      </p:pic>
      <p:pic>
        <p:nvPicPr>
          <p:cNvPr id="12" name="Picture 11">
            <a:extLst>
              <a:ext uri="{FF2B5EF4-FFF2-40B4-BE49-F238E27FC236}">
                <a16:creationId xmlns:a16="http://schemas.microsoft.com/office/drawing/2014/main" id="{65FE2F52-F201-BAB1-D56F-0546C214F3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56179" y="2589252"/>
            <a:ext cx="4966679" cy="2020512"/>
          </a:xfrm>
          <a:prstGeom prst="rect">
            <a:avLst/>
          </a:prstGeom>
        </p:spPr>
      </p:pic>
      <p:sp>
        <p:nvSpPr>
          <p:cNvPr id="15" name="TextBox 14">
            <a:extLst>
              <a:ext uri="{FF2B5EF4-FFF2-40B4-BE49-F238E27FC236}">
                <a16:creationId xmlns:a16="http://schemas.microsoft.com/office/drawing/2014/main" id="{F4E5CAD0-F2EC-0DCD-EFBA-40F47B585C1F}"/>
              </a:ext>
            </a:extLst>
          </p:cNvPr>
          <p:cNvSpPr txBox="1"/>
          <p:nvPr/>
        </p:nvSpPr>
        <p:spPr>
          <a:xfrm>
            <a:off x="1971261" y="5788115"/>
            <a:ext cx="4749282" cy="369332"/>
          </a:xfrm>
          <a:prstGeom prst="rect">
            <a:avLst/>
          </a:prstGeom>
          <a:noFill/>
        </p:spPr>
        <p:txBody>
          <a:bodyPr wrap="square" rtlCol="0">
            <a:spAutoFit/>
          </a:bodyPr>
          <a:lstStyle/>
          <a:p>
            <a:r>
              <a:rPr lang="en-US" dirty="0">
                <a:latin typeface="Rotis Sans Serif Std" panose="020B0503030202020304" pitchFamily="34" charset="77"/>
              </a:rPr>
              <a:t>Figure 8: </a:t>
            </a:r>
            <a:r>
              <a:rPr lang="en-US" dirty="0" err="1">
                <a:latin typeface="Rotis Sans Serif Std" panose="020B0503030202020304" pitchFamily="34" charset="77"/>
              </a:rPr>
              <a:t>Filterbank</a:t>
            </a:r>
            <a:endParaRPr lang="en-US" dirty="0">
              <a:latin typeface="Rotis Sans Serif Std" panose="020B0503030202020304" pitchFamily="34" charset="77"/>
            </a:endParaRPr>
          </a:p>
        </p:txBody>
      </p:sp>
      <p:pic>
        <p:nvPicPr>
          <p:cNvPr id="19" name="Picture 18">
            <a:extLst>
              <a:ext uri="{FF2B5EF4-FFF2-40B4-BE49-F238E27FC236}">
                <a16:creationId xmlns:a16="http://schemas.microsoft.com/office/drawing/2014/main" id="{422665A6-7003-32A0-480D-19FB9FD4D86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23117" y="3387546"/>
            <a:ext cx="4476197" cy="1275092"/>
          </a:xfrm>
          <a:prstGeom prst="rect">
            <a:avLst/>
          </a:prstGeom>
          <a:solidFill>
            <a:schemeClr val="bg1"/>
          </a:solidFill>
        </p:spPr>
      </p:pic>
    </p:spTree>
    <p:extLst>
      <p:ext uri="{BB962C8B-B14F-4D97-AF65-F5344CB8AC3E}">
        <p14:creationId xmlns:p14="http://schemas.microsoft.com/office/powerpoint/2010/main" val="3181126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3" presetClass="exit" presetSubtype="10" fill="hold" nodeType="clickEffect">
                                  <p:stCondLst>
                                    <p:cond delay="0"/>
                                  </p:stCondLst>
                                  <p:childTnLst>
                                    <p:animEffect transition="out" filter="blinds(horizontal)">
                                      <p:cBhvr>
                                        <p:cTn id="12" dur="500"/>
                                        <p:tgtEl>
                                          <p:spTgt spid="14"/>
                                        </p:tgtEl>
                                      </p:cBhvr>
                                    </p:animEffect>
                                    <p:set>
                                      <p:cBhvr>
                                        <p:cTn id="13" dur="1" fill="hold">
                                          <p:stCondLst>
                                            <p:cond delay="499"/>
                                          </p:stCondLst>
                                        </p:cTn>
                                        <p:tgtEl>
                                          <p:spTgt spid="14"/>
                                        </p:tgtEl>
                                        <p:attrNameLst>
                                          <p:attrName>style.visibility</p:attrName>
                                        </p:attrNameLst>
                                      </p:cBhvr>
                                      <p:to>
                                        <p:strVal val="hidden"/>
                                      </p:to>
                                    </p:set>
                                  </p:childTnLst>
                                </p:cTn>
                              </p:par>
                              <p:par>
                                <p:cTn id="14" presetID="3" presetClass="exit" presetSubtype="10" fill="hold" grpId="1" nodeType="withEffect">
                                  <p:stCondLst>
                                    <p:cond delay="0"/>
                                  </p:stCondLst>
                                  <p:childTnLst>
                                    <p:animEffect transition="out" filter="blinds(horizontal)">
                                      <p:cBhvr>
                                        <p:cTn id="15" dur="500"/>
                                        <p:tgtEl>
                                          <p:spTgt spid="15"/>
                                        </p:tgtEl>
                                      </p:cBhvr>
                                    </p:animEffect>
                                    <p:set>
                                      <p:cBhvr>
                                        <p:cTn id="16" dur="1" fill="hold">
                                          <p:stCondLst>
                                            <p:cond delay="499"/>
                                          </p:stCondLst>
                                        </p:cTn>
                                        <p:tgtEl>
                                          <p:spTgt spid="15"/>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3" presetClass="exit" presetSubtype="10" fill="hold" nodeType="clickEffect">
                                  <p:stCondLst>
                                    <p:cond delay="0"/>
                                  </p:stCondLst>
                                  <p:childTnLst>
                                    <p:animEffect transition="out" filter="blinds(horizontal)">
                                      <p:cBhvr>
                                        <p:cTn id="24" dur="500"/>
                                        <p:tgtEl>
                                          <p:spTgt spid="12"/>
                                        </p:tgtEl>
                                      </p:cBhvr>
                                    </p:animEffect>
                                    <p:set>
                                      <p:cBhvr>
                                        <p:cTn id="25" dur="1" fill="hold">
                                          <p:stCondLst>
                                            <p:cond delay="499"/>
                                          </p:stCondLst>
                                        </p:cTn>
                                        <p:tgtEl>
                                          <p:spTgt spid="12"/>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5">
                                            <p:txEl>
                                              <p:pRg st="4" end="4"/>
                                            </p:txEl>
                                          </p:spTgt>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19"/>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5">
                                            <p:txEl>
                                              <p:pRg st="10" end="10"/>
                                            </p:txEl>
                                          </p:spTgt>
                                        </p:tgtEl>
                                        <p:attrNameLst>
                                          <p:attrName>style.visibility</p:attrName>
                                        </p:attrNameLst>
                                      </p:cBhvr>
                                      <p:to>
                                        <p:strVal val="visible"/>
                                      </p:to>
                                    </p:set>
                                  </p:childTnLst>
                                </p:cTn>
                              </p:par>
                              <p:par>
                                <p:cTn id="40" presetID="1" presetClass="entr" presetSubtype="0" fill="hold" nodeType="withEffect">
                                  <p:stCondLst>
                                    <p:cond delay="0"/>
                                  </p:stCondLst>
                                  <p:childTnLst>
                                    <p:set>
                                      <p:cBhvr>
                                        <p:cTn id="41" dur="1" fill="hold">
                                          <p:stCondLst>
                                            <p:cond delay="0"/>
                                          </p:stCondLst>
                                        </p:cTn>
                                        <p:tgtEl>
                                          <p:spTgt spid="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5" grpId="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a:xfrm>
            <a:off x="527222" y="493615"/>
            <a:ext cx="10826578" cy="356049"/>
          </a:xfrm>
        </p:spPr>
        <p:txBody>
          <a:bodyPr>
            <a:normAutofit fontScale="90000"/>
          </a:bodyPr>
          <a:lstStyle/>
          <a:p>
            <a:r>
              <a:rPr lang="en-US" sz="2800" dirty="0"/>
              <a:t>Time Series-to-Image Encoding</a:t>
            </a:r>
          </a:p>
        </p:txBody>
      </p:sp>
      <p:sp>
        <p:nvSpPr>
          <p:cNvPr id="5" name="Inhaltsplatzhalter 4"/>
          <p:cNvSpPr>
            <a:spLocks noGrp="1"/>
          </p:cNvSpPr>
          <p:nvPr>
            <p:ph idx="1"/>
          </p:nvPr>
        </p:nvSpPr>
        <p:spPr>
          <a:xfrm>
            <a:off x="527222" y="1027688"/>
            <a:ext cx="10826578" cy="5149275"/>
          </a:xfrm>
        </p:spPr>
        <p:txBody>
          <a:bodyPr>
            <a:normAutofit/>
          </a:bodyPr>
          <a:lstStyle/>
          <a:p>
            <a:r>
              <a:rPr lang="en-US" sz="2000" b="1" dirty="0"/>
              <a:t>Log Mel Spectrogram </a:t>
            </a:r>
          </a:p>
          <a:p>
            <a:pPr marL="342900" indent="-342900">
              <a:buFont typeface="Arial" panose="020B0604020202020204" pitchFamily="34" charset="0"/>
              <a:buChar char="•"/>
            </a:pPr>
            <a:r>
              <a:rPr lang="en-US" sz="1800" dirty="0"/>
              <a:t> Hyperparameter:</a:t>
            </a:r>
          </a:p>
          <a:p>
            <a:pPr marL="800100" lvl="1" indent="-342900">
              <a:buFont typeface="Arial" panose="020B0604020202020204" pitchFamily="34" charset="0"/>
              <a:buChar char="•"/>
            </a:pPr>
            <a:r>
              <a:rPr lang="en-US" sz="1800" dirty="0" err="1"/>
              <a:t>w_stft</a:t>
            </a:r>
            <a:r>
              <a:rPr lang="en-US" sz="1800" dirty="0"/>
              <a:t> = fs / 2</a:t>
            </a:r>
          </a:p>
          <a:p>
            <a:pPr marL="800100" lvl="1" indent="-342900">
              <a:buFont typeface="Arial" panose="020B0604020202020204" pitchFamily="34" charset="0"/>
              <a:buChar char="•"/>
            </a:pPr>
            <a:r>
              <a:rPr lang="en-US" sz="1800" dirty="0" err="1"/>
              <a:t>h_size</a:t>
            </a:r>
            <a:r>
              <a:rPr lang="en-US" sz="1800" dirty="0"/>
              <a:t> = fs / 4</a:t>
            </a:r>
          </a:p>
          <a:p>
            <a:pPr marL="800100" lvl="1" indent="-342900">
              <a:buFont typeface="Arial" panose="020B0604020202020204" pitchFamily="34" charset="0"/>
              <a:buChar char="•"/>
            </a:pPr>
            <a:r>
              <a:rPr lang="en-US" sz="1800" dirty="0" err="1"/>
              <a:t>window_name</a:t>
            </a:r>
            <a:r>
              <a:rPr lang="en-US" sz="1800" dirty="0"/>
              <a:t> =</a:t>
            </a:r>
          </a:p>
          <a:p>
            <a:pPr lvl="1"/>
            <a:r>
              <a:rPr lang="en-US" sz="1800" dirty="0"/>
              <a:t> “</a:t>
            </a:r>
            <a:r>
              <a:rPr lang="en-US" sz="1800" dirty="0" err="1"/>
              <a:t>hann</a:t>
            </a:r>
            <a:r>
              <a:rPr lang="en-US" sz="1800" dirty="0"/>
              <a:t>”</a:t>
            </a:r>
          </a:p>
          <a:p>
            <a:pPr marL="800100" lvl="1" indent="-342900">
              <a:buFont typeface="Arial" panose="020B0604020202020204" pitchFamily="34" charset="0"/>
              <a:buChar char="•"/>
            </a:pPr>
            <a:r>
              <a:rPr lang="en-US" sz="1800" dirty="0" err="1"/>
              <a:t>n_mels</a:t>
            </a:r>
            <a:r>
              <a:rPr lang="en-US" sz="1800" dirty="0"/>
              <a:t> = 200</a:t>
            </a:r>
          </a:p>
          <a:p>
            <a:pPr lvl="1"/>
            <a:endParaRPr lang="en-US" sz="1800" dirty="0"/>
          </a:p>
          <a:p>
            <a:pPr lvl="1"/>
            <a:endParaRPr lang="en-US" sz="1800" dirty="0"/>
          </a:p>
          <a:p>
            <a:pPr lvl="1"/>
            <a:r>
              <a:rPr lang="en-US" sz="1800" dirty="0"/>
              <a:t>	</a:t>
            </a:r>
          </a:p>
          <a:p>
            <a:pPr marL="800100" lvl="1" indent="-342900">
              <a:buFont typeface="Arial" panose="020B0604020202020204" pitchFamily="34" charset="0"/>
              <a:buChar char="•"/>
            </a:pPr>
            <a:endParaRPr lang="en-US" sz="1800" dirty="0"/>
          </a:p>
          <a:p>
            <a:endParaRPr lang="en-US" sz="2000" noProof="0" dirty="0"/>
          </a:p>
        </p:txBody>
      </p:sp>
      <p:sp>
        <p:nvSpPr>
          <p:cNvPr id="2" name="Footer Placeholder 1">
            <a:extLst>
              <a:ext uri="{FF2B5EF4-FFF2-40B4-BE49-F238E27FC236}">
                <a16:creationId xmlns:a16="http://schemas.microsoft.com/office/drawing/2014/main" id="{F57D09D8-55EB-F516-279E-8D27D956B9E6}"/>
              </a:ext>
            </a:extLst>
          </p:cNvPr>
          <p:cNvSpPr>
            <a:spLocks noGrp="1"/>
          </p:cNvSpPr>
          <p:nvPr>
            <p:ph type="ftr" sz="quarter" idx="3"/>
          </p:nvPr>
        </p:nvSpPr>
        <p:spPr/>
        <p:txBody>
          <a:bodyPr/>
          <a:lstStyle/>
          <a:p>
            <a:pPr>
              <a:defRPr/>
            </a:pPr>
            <a:r>
              <a:rPr lang="de-DE" altLang="de-DE" b="1" dirty="0"/>
              <a:t>Pham </a:t>
            </a:r>
            <a:r>
              <a:rPr lang="de-DE" altLang="de-DE" b="1" dirty="0" err="1"/>
              <a:t>Anh</a:t>
            </a:r>
            <a:r>
              <a:rPr lang="de-DE" altLang="de-DE" b="1" dirty="0"/>
              <a:t> </a:t>
            </a:r>
            <a:r>
              <a:rPr lang="de-DE" altLang="de-DE" b="1" dirty="0" err="1"/>
              <a:t>Khoa</a:t>
            </a:r>
            <a:r>
              <a:rPr lang="de-DE" altLang="de-DE" b="1" dirty="0"/>
              <a:t>, 23.05.2023</a:t>
            </a:r>
            <a:endParaRPr lang="de-DE" altLang="de-DE" dirty="0"/>
          </a:p>
        </p:txBody>
      </p:sp>
      <p:sp>
        <p:nvSpPr>
          <p:cNvPr id="3" name="TextBox 2">
            <a:extLst>
              <a:ext uri="{FF2B5EF4-FFF2-40B4-BE49-F238E27FC236}">
                <a16:creationId xmlns:a16="http://schemas.microsoft.com/office/drawing/2014/main" id="{622B0894-A36C-064F-3BBC-FFDD41B628BB}"/>
              </a:ext>
            </a:extLst>
          </p:cNvPr>
          <p:cNvSpPr txBox="1"/>
          <p:nvPr/>
        </p:nvSpPr>
        <p:spPr>
          <a:xfrm>
            <a:off x="2908818" y="5482575"/>
            <a:ext cx="4749282" cy="369332"/>
          </a:xfrm>
          <a:prstGeom prst="rect">
            <a:avLst/>
          </a:prstGeom>
          <a:noFill/>
        </p:spPr>
        <p:txBody>
          <a:bodyPr wrap="square" rtlCol="0">
            <a:spAutoFit/>
          </a:bodyPr>
          <a:lstStyle/>
          <a:p>
            <a:r>
              <a:rPr lang="en-US" dirty="0">
                <a:latin typeface="Rotis Sans Serif Std" panose="020B0503030202020304" pitchFamily="34" charset="77"/>
              </a:rPr>
              <a:t>Figure 8: </a:t>
            </a:r>
            <a:r>
              <a:rPr lang="en-US">
                <a:latin typeface="Rotis Sans Serif Std" panose="020B0503030202020304" pitchFamily="34" charset="77"/>
              </a:rPr>
              <a:t>Example LMS</a:t>
            </a:r>
            <a:endParaRPr lang="en-US" dirty="0">
              <a:latin typeface="Rotis Sans Serif Std" panose="020B0503030202020304" pitchFamily="34" charset="77"/>
            </a:endParaRPr>
          </a:p>
        </p:txBody>
      </p:sp>
      <p:pic>
        <p:nvPicPr>
          <p:cNvPr id="7" name="Picture 6">
            <a:extLst>
              <a:ext uri="{FF2B5EF4-FFF2-40B4-BE49-F238E27FC236}">
                <a16:creationId xmlns:a16="http://schemas.microsoft.com/office/drawing/2014/main" id="{960D20E5-221F-542C-22A1-927BAD8116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08818" y="2498301"/>
            <a:ext cx="7772400" cy="2895262"/>
          </a:xfrm>
          <a:prstGeom prst="rect">
            <a:avLst/>
          </a:prstGeom>
        </p:spPr>
      </p:pic>
    </p:spTree>
    <p:extLst>
      <p:ext uri="{BB962C8B-B14F-4D97-AF65-F5344CB8AC3E}">
        <p14:creationId xmlns:p14="http://schemas.microsoft.com/office/powerpoint/2010/main" val="29623391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a:xfrm>
            <a:off x="527222" y="493615"/>
            <a:ext cx="10826578" cy="356049"/>
          </a:xfrm>
        </p:spPr>
        <p:txBody>
          <a:bodyPr>
            <a:normAutofit fontScale="90000"/>
          </a:bodyPr>
          <a:lstStyle/>
          <a:p>
            <a:r>
              <a:rPr lang="en-US" sz="2800" dirty="0"/>
              <a:t>Time Series-to-Image Encoding</a:t>
            </a:r>
          </a:p>
        </p:txBody>
      </p:sp>
      <p:sp>
        <p:nvSpPr>
          <p:cNvPr id="5" name="Inhaltsplatzhalter 4"/>
          <p:cNvSpPr>
            <a:spLocks noGrp="1"/>
          </p:cNvSpPr>
          <p:nvPr>
            <p:ph idx="1"/>
          </p:nvPr>
        </p:nvSpPr>
        <p:spPr>
          <a:xfrm>
            <a:off x="527222" y="1027688"/>
            <a:ext cx="10826578" cy="5149275"/>
          </a:xfrm>
        </p:spPr>
        <p:txBody>
          <a:bodyPr>
            <a:normAutofit/>
          </a:bodyPr>
          <a:lstStyle/>
          <a:p>
            <a:r>
              <a:rPr lang="en-US" sz="2200" b="1" dirty="0"/>
              <a:t>Continuous Wavelet Transform</a:t>
            </a:r>
          </a:p>
          <a:p>
            <a:pPr marL="285750" indent="-285750">
              <a:buFont typeface="Arial" panose="020B0604020202020204" pitchFamily="34" charset="0"/>
              <a:buChar char="•"/>
            </a:pPr>
            <a:r>
              <a:rPr lang="en-US" sz="1800" dirty="0"/>
              <a:t>Choose a mother wavelet function, in this work </a:t>
            </a:r>
            <a:r>
              <a:rPr lang="en-US" sz="1800" dirty="0" err="1"/>
              <a:t>cmor</a:t>
            </a:r>
            <a:r>
              <a:rPr lang="en-US" sz="1800" dirty="0"/>
              <a:t>.</a:t>
            </a:r>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r>
              <a:rPr lang="en-US" sz="1800" dirty="0"/>
              <a:t>Choose scales.</a:t>
            </a:r>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r>
              <a:rPr lang="en-US" sz="1800" dirty="0"/>
              <a:t>Calculate the 1D convolution between time series and</a:t>
            </a:r>
          </a:p>
          <a:p>
            <a:r>
              <a:rPr lang="en-US" sz="1800" dirty="0"/>
              <a:t> wavelet function with appropriate scale.</a:t>
            </a:r>
          </a:p>
          <a:p>
            <a:endParaRPr lang="en-US" sz="1800" dirty="0"/>
          </a:p>
          <a:p>
            <a:endParaRPr lang="en-US" sz="1800" dirty="0"/>
          </a:p>
          <a:p>
            <a:pPr marL="285750" indent="-285750">
              <a:buFont typeface="Arial" panose="020B0604020202020204" pitchFamily="34" charset="0"/>
              <a:buChar char="•"/>
            </a:pPr>
            <a:r>
              <a:rPr lang="en-US" sz="1800" dirty="0">
                <a:latin typeface="Rotis Sans Serif Std" panose="020B0503030202020304" pitchFamily="34" charset="77"/>
              </a:rPr>
              <a:t>Shape: </a:t>
            </a:r>
            <a:r>
              <a:rPr lang="en-GB" sz="1800" b="0" i="0" dirty="0">
                <a:effectLst/>
                <a:latin typeface="Rotis Sans Serif Std" panose="020B0503030202020304" pitchFamily="34" charset="77"/>
              </a:rPr>
              <a:t>⟨n scales, n samples⟩</a:t>
            </a:r>
          </a:p>
          <a:p>
            <a:pPr marL="285750" indent="-285750">
              <a:buFont typeface="Arial" panose="020B0604020202020204" pitchFamily="34" charset="0"/>
              <a:buChar char="•"/>
            </a:pPr>
            <a:r>
              <a:rPr lang="en-GB" sz="1800" dirty="0">
                <a:latin typeface="Rotis Sans Serif Std" panose="020B0503030202020304" pitchFamily="34" charset="77"/>
              </a:rPr>
              <a:t>Hyperparameter: B, C, scale</a:t>
            </a:r>
            <a:endParaRPr lang="en-US" sz="1800" dirty="0">
              <a:latin typeface="Rotis Sans Serif Std" panose="020B0503030202020304" pitchFamily="34" charset="77"/>
            </a:endParaRPr>
          </a:p>
          <a:p>
            <a:pPr marL="285750" indent="-285750">
              <a:buFont typeface="Arial" panose="020B0604020202020204" pitchFamily="34" charset="0"/>
              <a:buChar char="•"/>
            </a:pPr>
            <a:endParaRPr lang="en-US" sz="1800" dirty="0"/>
          </a:p>
        </p:txBody>
      </p:sp>
      <p:sp>
        <p:nvSpPr>
          <p:cNvPr id="2" name="Footer Placeholder 1">
            <a:extLst>
              <a:ext uri="{FF2B5EF4-FFF2-40B4-BE49-F238E27FC236}">
                <a16:creationId xmlns:a16="http://schemas.microsoft.com/office/drawing/2014/main" id="{F57D09D8-55EB-F516-279E-8D27D956B9E6}"/>
              </a:ext>
            </a:extLst>
          </p:cNvPr>
          <p:cNvSpPr>
            <a:spLocks noGrp="1"/>
          </p:cNvSpPr>
          <p:nvPr>
            <p:ph type="ftr" sz="quarter" idx="3"/>
          </p:nvPr>
        </p:nvSpPr>
        <p:spPr/>
        <p:txBody>
          <a:bodyPr/>
          <a:lstStyle/>
          <a:p>
            <a:pPr>
              <a:defRPr/>
            </a:pPr>
            <a:r>
              <a:rPr lang="de-DE" altLang="de-DE" b="1"/>
              <a:t>Pham Anh Khoa, 23.05.2023</a:t>
            </a:r>
            <a:endParaRPr lang="de-DE" altLang="de-DE"/>
          </a:p>
        </p:txBody>
      </p:sp>
      <p:pic>
        <p:nvPicPr>
          <p:cNvPr id="6" name="Picture 5">
            <a:extLst>
              <a:ext uri="{FF2B5EF4-FFF2-40B4-BE49-F238E27FC236}">
                <a16:creationId xmlns:a16="http://schemas.microsoft.com/office/drawing/2014/main" id="{509A1669-B23B-D7A8-BA7C-CE944030CB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0511" y="859125"/>
            <a:ext cx="5018301" cy="5486400"/>
          </a:xfrm>
          <a:prstGeom prst="rect">
            <a:avLst/>
          </a:prstGeom>
        </p:spPr>
      </p:pic>
      <p:pic>
        <p:nvPicPr>
          <p:cNvPr id="8" name="Picture 7">
            <a:extLst>
              <a:ext uri="{FF2B5EF4-FFF2-40B4-BE49-F238E27FC236}">
                <a16:creationId xmlns:a16="http://schemas.microsoft.com/office/drawing/2014/main" id="{4730FD8B-01F3-EC46-5CD1-8D926228FAB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45534" y="1878495"/>
            <a:ext cx="3359083" cy="536713"/>
          </a:xfrm>
          <a:prstGeom prst="rect">
            <a:avLst/>
          </a:prstGeom>
        </p:spPr>
      </p:pic>
      <p:pic>
        <p:nvPicPr>
          <p:cNvPr id="10" name="Picture 9">
            <a:extLst>
              <a:ext uri="{FF2B5EF4-FFF2-40B4-BE49-F238E27FC236}">
                <a16:creationId xmlns:a16="http://schemas.microsoft.com/office/drawing/2014/main" id="{98CBF31A-03A0-99B1-75AA-BAE5650C6DF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28582" y="2828693"/>
            <a:ext cx="1286241" cy="437322"/>
          </a:xfrm>
          <a:prstGeom prst="rect">
            <a:avLst/>
          </a:prstGeom>
        </p:spPr>
      </p:pic>
      <p:pic>
        <p:nvPicPr>
          <p:cNvPr id="12" name="Picture 11">
            <a:extLst>
              <a:ext uri="{FF2B5EF4-FFF2-40B4-BE49-F238E27FC236}">
                <a16:creationId xmlns:a16="http://schemas.microsoft.com/office/drawing/2014/main" id="{BC2D2EB0-D375-E0DD-1D33-73FD4AF4003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22405" y="4146575"/>
            <a:ext cx="3682212" cy="592435"/>
          </a:xfrm>
          <a:prstGeom prst="rect">
            <a:avLst/>
          </a:prstGeom>
        </p:spPr>
      </p:pic>
    </p:spTree>
    <p:extLst>
      <p:ext uri="{BB962C8B-B14F-4D97-AF65-F5344CB8AC3E}">
        <p14:creationId xmlns:p14="http://schemas.microsoft.com/office/powerpoint/2010/main" val="8608574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a:xfrm>
            <a:off x="527222" y="493615"/>
            <a:ext cx="10826578" cy="356049"/>
          </a:xfrm>
        </p:spPr>
        <p:txBody>
          <a:bodyPr>
            <a:normAutofit fontScale="90000"/>
          </a:bodyPr>
          <a:lstStyle/>
          <a:p>
            <a:r>
              <a:rPr lang="en-US" sz="2800" dirty="0"/>
              <a:t>Time Series-to-Image Encoding</a:t>
            </a:r>
          </a:p>
        </p:txBody>
      </p:sp>
      <p:sp>
        <p:nvSpPr>
          <p:cNvPr id="5" name="Inhaltsplatzhalter 4"/>
          <p:cNvSpPr>
            <a:spLocks noGrp="1"/>
          </p:cNvSpPr>
          <p:nvPr>
            <p:ph idx="1"/>
          </p:nvPr>
        </p:nvSpPr>
        <p:spPr>
          <a:xfrm>
            <a:off x="527222" y="1027688"/>
            <a:ext cx="10826578" cy="5149275"/>
          </a:xfrm>
        </p:spPr>
        <p:txBody>
          <a:bodyPr>
            <a:normAutofit/>
          </a:bodyPr>
          <a:lstStyle/>
          <a:p>
            <a:r>
              <a:rPr lang="en-US" sz="2200" dirty="0"/>
              <a:t>Continuous Wavelet Transform</a:t>
            </a:r>
          </a:p>
          <a:p>
            <a:pPr marL="342900" indent="-342900">
              <a:buFont typeface="Arial" panose="020B0604020202020204" pitchFamily="34" charset="0"/>
              <a:buChar char="•"/>
            </a:pPr>
            <a:r>
              <a:rPr lang="en-US" sz="1800" dirty="0"/>
              <a:t>wavelet = “cmor1.5-1”</a:t>
            </a:r>
          </a:p>
          <a:p>
            <a:pPr marL="342900" indent="-342900">
              <a:buFont typeface="Arial" panose="020B0604020202020204" pitchFamily="34" charset="0"/>
              <a:buChar char="•"/>
            </a:pPr>
            <a:r>
              <a:rPr lang="en-US" sz="1800" dirty="0"/>
              <a:t>scale = (2,12,100)</a:t>
            </a:r>
          </a:p>
          <a:p>
            <a:endParaRPr lang="en-US" sz="2000" dirty="0"/>
          </a:p>
        </p:txBody>
      </p:sp>
      <p:sp>
        <p:nvSpPr>
          <p:cNvPr id="2" name="Footer Placeholder 1">
            <a:extLst>
              <a:ext uri="{FF2B5EF4-FFF2-40B4-BE49-F238E27FC236}">
                <a16:creationId xmlns:a16="http://schemas.microsoft.com/office/drawing/2014/main" id="{F57D09D8-55EB-F516-279E-8D27D956B9E6}"/>
              </a:ext>
            </a:extLst>
          </p:cNvPr>
          <p:cNvSpPr>
            <a:spLocks noGrp="1"/>
          </p:cNvSpPr>
          <p:nvPr>
            <p:ph type="ftr" sz="quarter" idx="3"/>
          </p:nvPr>
        </p:nvSpPr>
        <p:spPr/>
        <p:txBody>
          <a:bodyPr/>
          <a:lstStyle/>
          <a:p>
            <a:pPr>
              <a:defRPr/>
            </a:pPr>
            <a:r>
              <a:rPr lang="de-DE" altLang="de-DE" b="1"/>
              <a:t>Pham Anh Khoa, 23.05.2023</a:t>
            </a:r>
            <a:endParaRPr lang="de-DE" altLang="de-DE"/>
          </a:p>
        </p:txBody>
      </p:sp>
      <p:sp>
        <p:nvSpPr>
          <p:cNvPr id="3" name="TextBox 2">
            <a:extLst>
              <a:ext uri="{FF2B5EF4-FFF2-40B4-BE49-F238E27FC236}">
                <a16:creationId xmlns:a16="http://schemas.microsoft.com/office/drawing/2014/main" id="{622B0894-A36C-064F-3BBC-FFDD41B628BB}"/>
              </a:ext>
            </a:extLst>
          </p:cNvPr>
          <p:cNvSpPr txBox="1"/>
          <p:nvPr/>
        </p:nvSpPr>
        <p:spPr>
          <a:xfrm>
            <a:off x="2357739" y="5985655"/>
            <a:ext cx="4749282" cy="369332"/>
          </a:xfrm>
          <a:prstGeom prst="rect">
            <a:avLst/>
          </a:prstGeom>
          <a:noFill/>
        </p:spPr>
        <p:txBody>
          <a:bodyPr wrap="square" rtlCol="0">
            <a:spAutoFit/>
          </a:bodyPr>
          <a:lstStyle/>
          <a:p>
            <a:r>
              <a:rPr lang="en-US" dirty="0">
                <a:latin typeface="Rotis Sans Serif Std" panose="020B0503030202020304" pitchFamily="34" charset="77"/>
              </a:rPr>
              <a:t>Figure 9: Example CWT.</a:t>
            </a:r>
          </a:p>
        </p:txBody>
      </p:sp>
      <p:pic>
        <p:nvPicPr>
          <p:cNvPr id="9" name="Picture 8">
            <a:extLst>
              <a:ext uri="{FF2B5EF4-FFF2-40B4-BE49-F238E27FC236}">
                <a16:creationId xmlns:a16="http://schemas.microsoft.com/office/drawing/2014/main" id="{E0A67B47-7FE2-F1BF-1BB2-54737BF5319C}"/>
              </a:ext>
            </a:extLst>
          </p:cNvPr>
          <p:cNvPicPr>
            <a:picLocks noChangeAspect="1"/>
          </p:cNvPicPr>
          <p:nvPr/>
        </p:nvPicPr>
        <p:blipFill>
          <a:blip r:embed="rId3"/>
          <a:stretch>
            <a:fillRect/>
          </a:stretch>
        </p:blipFill>
        <p:spPr>
          <a:xfrm>
            <a:off x="2534462" y="1907965"/>
            <a:ext cx="9145117" cy="3922347"/>
          </a:xfrm>
          <a:prstGeom prst="rect">
            <a:avLst/>
          </a:prstGeom>
        </p:spPr>
      </p:pic>
    </p:spTree>
    <p:extLst>
      <p:ext uri="{BB962C8B-B14F-4D97-AF65-F5344CB8AC3E}">
        <p14:creationId xmlns:p14="http://schemas.microsoft.com/office/powerpoint/2010/main" val="32508464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a:xfrm>
            <a:off x="527222" y="493615"/>
            <a:ext cx="10826578" cy="356049"/>
          </a:xfrm>
        </p:spPr>
        <p:txBody>
          <a:bodyPr>
            <a:normAutofit fontScale="90000"/>
          </a:bodyPr>
          <a:lstStyle/>
          <a:p>
            <a:r>
              <a:rPr lang="en-US" sz="2800" dirty="0"/>
              <a:t>Time Series-to-Image Encoding</a:t>
            </a:r>
          </a:p>
        </p:txBody>
      </p:sp>
      <p:sp>
        <p:nvSpPr>
          <p:cNvPr id="5" name="Inhaltsplatzhalter 4"/>
          <p:cNvSpPr>
            <a:spLocks noGrp="1"/>
          </p:cNvSpPr>
          <p:nvPr>
            <p:ph idx="1"/>
          </p:nvPr>
        </p:nvSpPr>
        <p:spPr>
          <a:xfrm>
            <a:off x="527222" y="1027688"/>
            <a:ext cx="10826578" cy="5149275"/>
          </a:xfrm>
        </p:spPr>
        <p:txBody>
          <a:bodyPr>
            <a:normAutofit/>
          </a:bodyPr>
          <a:lstStyle/>
          <a:p>
            <a:r>
              <a:rPr lang="en-US" sz="2000" b="1" dirty="0"/>
              <a:t>Recurrence Plot</a:t>
            </a:r>
          </a:p>
          <a:p>
            <a:pPr marL="342900" indent="-342900">
              <a:buFont typeface="Arial" panose="020B0604020202020204" pitchFamily="34" charset="0"/>
              <a:buChar char="•"/>
            </a:pPr>
            <a:r>
              <a:rPr lang="en-US" sz="1800" dirty="0"/>
              <a:t>Creates vectors consisting of </a:t>
            </a:r>
            <a:r>
              <a:rPr lang="en-US" sz="1800" i="1" dirty="0"/>
              <a:t>dimension</a:t>
            </a:r>
            <a:r>
              <a:rPr lang="en-US" sz="1800" dirty="0"/>
              <a:t> points with sparsity </a:t>
            </a:r>
            <a:r>
              <a:rPr lang="en-US" sz="1800" i="1" dirty="0" err="1"/>
              <a:t>time_delay</a:t>
            </a:r>
            <a:r>
              <a:rPr lang="en-US" sz="1800" dirty="0"/>
              <a:t> from the time series.</a:t>
            </a:r>
          </a:p>
          <a:p>
            <a:pPr marL="342900" indent="-342900">
              <a:buFont typeface="Arial" panose="020B0604020202020204" pitchFamily="34" charset="0"/>
              <a:buChar char="•"/>
            </a:pPr>
            <a:r>
              <a:rPr lang="en-US" sz="1800" dirty="0"/>
              <a:t>Calculate Euclidean distance between each 2 vectors.</a:t>
            </a:r>
          </a:p>
          <a:p>
            <a:pPr marL="342900" indent="-342900">
              <a:buFont typeface="Arial" panose="020B0604020202020204" pitchFamily="34" charset="0"/>
              <a:buChar char="•"/>
            </a:pPr>
            <a:r>
              <a:rPr lang="en-US" sz="1800" dirty="0"/>
              <a:t>Choose a threshold.</a:t>
            </a:r>
          </a:p>
          <a:p>
            <a:pPr marL="342900" indent="-342900">
              <a:buFont typeface="Arial" panose="020B0604020202020204" pitchFamily="34" charset="0"/>
              <a:buChar char="•"/>
            </a:pPr>
            <a:r>
              <a:rPr lang="en-US" sz="1800" dirty="0"/>
              <a:t>Each pixel on RP is equal to 1 if the distance is less than the threshold, otherwise it is equal to 0.</a:t>
            </a:r>
          </a:p>
          <a:p>
            <a:pPr marL="342900" indent="-342900">
              <a:buFont typeface="Arial" panose="020B0604020202020204" pitchFamily="34" charset="0"/>
              <a:buChar char="•"/>
            </a:pPr>
            <a:endParaRPr lang="en-US" sz="1800" noProof="0" dirty="0"/>
          </a:p>
          <a:p>
            <a:pPr marL="342900" indent="-342900">
              <a:buFont typeface="Arial" panose="020B0604020202020204" pitchFamily="34" charset="0"/>
              <a:buChar char="•"/>
            </a:pPr>
            <a:endParaRPr lang="en-US" sz="1800" dirty="0"/>
          </a:p>
          <a:p>
            <a:pPr marL="342900" indent="-342900">
              <a:buFont typeface="Arial" panose="020B0604020202020204" pitchFamily="34" charset="0"/>
              <a:buChar char="•"/>
            </a:pPr>
            <a:endParaRPr lang="en-US" sz="1800" noProof="0" dirty="0"/>
          </a:p>
          <a:p>
            <a:pPr marL="342900" indent="-342900">
              <a:buFont typeface="Arial" panose="020B0604020202020204" pitchFamily="34" charset="0"/>
              <a:buChar char="•"/>
            </a:pPr>
            <a:endParaRPr lang="en-US" sz="1800" dirty="0"/>
          </a:p>
          <a:p>
            <a:pPr marL="342900" indent="-342900">
              <a:buFont typeface="Arial" panose="020B0604020202020204" pitchFamily="34" charset="0"/>
              <a:buChar char="•"/>
            </a:pPr>
            <a:endParaRPr lang="en-US" sz="1800" noProof="0" dirty="0"/>
          </a:p>
          <a:p>
            <a:pPr marL="342900" indent="-342900">
              <a:buFont typeface="Arial" panose="020B0604020202020204" pitchFamily="34" charset="0"/>
              <a:buChar char="•"/>
            </a:pPr>
            <a:r>
              <a:rPr lang="en-US" sz="1800" dirty="0"/>
              <a:t>Shape: </a:t>
            </a:r>
            <a:r>
              <a:rPr lang="en-GB" sz="1800" dirty="0"/>
              <a:t>⟨n−(m−1)</a:t>
            </a:r>
            <a:r>
              <a:rPr lang="el-GR" sz="1800" dirty="0"/>
              <a:t>τ, </a:t>
            </a:r>
            <a:r>
              <a:rPr lang="en-GB" sz="1800" dirty="0"/>
              <a:t>n−(m−1)</a:t>
            </a:r>
            <a:r>
              <a:rPr lang="el-GR" sz="1800" dirty="0"/>
              <a:t>τ⟩</a:t>
            </a:r>
            <a:endParaRPr lang="de-DE" sz="1800" dirty="0"/>
          </a:p>
          <a:p>
            <a:pPr marL="342900" indent="-342900">
              <a:buFont typeface="Arial" panose="020B0604020202020204" pitchFamily="34" charset="0"/>
              <a:buChar char="•"/>
            </a:pPr>
            <a:r>
              <a:rPr lang="de-DE" sz="1800" dirty="0"/>
              <a:t>Hyperparameter: </a:t>
            </a:r>
            <a:r>
              <a:rPr lang="de-DE" sz="1800" dirty="0" err="1"/>
              <a:t>dimension</a:t>
            </a:r>
            <a:r>
              <a:rPr lang="de-DE" sz="1800" dirty="0"/>
              <a:t>, </a:t>
            </a:r>
            <a:r>
              <a:rPr lang="de-DE" sz="1800" dirty="0" err="1"/>
              <a:t>time_delay</a:t>
            </a:r>
            <a:r>
              <a:rPr lang="de-DE" sz="1800" dirty="0"/>
              <a:t>, </a:t>
            </a:r>
            <a:r>
              <a:rPr lang="de-DE" sz="1800" dirty="0" err="1"/>
              <a:t>threishold</a:t>
            </a:r>
            <a:br>
              <a:rPr lang="el-GR" sz="1800" dirty="0"/>
            </a:br>
            <a:endParaRPr lang="de-DE" sz="1800" dirty="0"/>
          </a:p>
          <a:p>
            <a:pPr marL="342900" indent="-342900">
              <a:buFont typeface="Arial" panose="020B0604020202020204" pitchFamily="34" charset="0"/>
              <a:buChar char="•"/>
            </a:pPr>
            <a:endParaRPr lang="en-US" sz="1800" noProof="0" dirty="0"/>
          </a:p>
        </p:txBody>
      </p:sp>
      <p:sp>
        <p:nvSpPr>
          <p:cNvPr id="2" name="Footer Placeholder 1">
            <a:extLst>
              <a:ext uri="{FF2B5EF4-FFF2-40B4-BE49-F238E27FC236}">
                <a16:creationId xmlns:a16="http://schemas.microsoft.com/office/drawing/2014/main" id="{F57D09D8-55EB-F516-279E-8D27D956B9E6}"/>
              </a:ext>
            </a:extLst>
          </p:cNvPr>
          <p:cNvSpPr>
            <a:spLocks noGrp="1"/>
          </p:cNvSpPr>
          <p:nvPr>
            <p:ph type="ftr" sz="quarter" idx="3"/>
          </p:nvPr>
        </p:nvSpPr>
        <p:spPr/>
        <p:txBody>
          <a:bodyPr/>
          <a:lstStyle/>
          <a:p>
            <a:pPr>
              <a:defRPr/>
            </a:pPr>
            <a:r>
              <a:rPr lang="de-DE" altLang="de-DE" b="1"/>
              <a:t>Pham Anh Khoa, 23.05.2023</a:t>
            </a:r>
            <a:endParaRPr lang="de-DE" altLang="de-DE"/>
          </a:p>
        </p:txBody>
      </p:sp>
      <p:pic>
        <p:nvPicPr>
          <p:cNvPr id="10" name="Picture 9">
            <a:extLst>
              <a:ext uri="{FF2B5EF4-FFF2-40B4-BE49-F238E27FC236}">
                <a16:creationId xmlns:a16="http://schemas.microsoft.com/office/drawing/2014/main" id="{88E3E0FD-8089-9833-9E51-7FC50B0898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12599" y="891488"/>
            <a:ext cx="5825723" cy="4461694"/>
          </a:xfrm>
          <a:prstGeom prst="rect">
            <a:avLst/>
          </a:prstGeom>
        </p:spPr>
      </p:pic>
      <p:sp>
        <p:nvSpPr>
          <p:cNvPr id="11" name="TextBox 10">
            <a:extLst>
              <a:ext uri="{FF2B5EF4-FFF2-40B4-BE49-F238E27FC236}">
                <a16:creationId xmlns:a16="http://schemas.microsoft.com/office/drawing/2014/main" id="{D91A68E8-9BE9-0A2C-B46B-F8E6FE73BD82}"/>
              </a:ext>
            </a:extLst>
          </p:cNvPr>
          <p:cNvSpPr txBox="1"/>
          <p:nvPr/>
        </p:nvSpPr>
        <p:spPr>
          <a:xfrm>
            <a:off x="2612599" y="5353182"/>
            <a:ext cx="4749282" cy="369332"/>
          </a:xfrm>
          <a:prstGeom prst="rect">
            <a:avLst/>
          </a:prstGeom>
          <a:noFill/>
        </p:spPr>
        <p:txBody>
          <a:bodyPr wrap="square" rtlCol="0">
            <a:spAutoFit/>
          </a:bodyPr>
          <a:lstStyle/>
          <a:p>
            <a:r>
              <a:rPr lang="en-US" dirty="0">
                <a:latin typeface="Rotis Sans Serif Std" panose="020B0503030202020304" pitchFamily="34" charset="77"/>
              </a:rPr>
              <a:t>Figure 9: Example dimension and </a:t>
            </a:r>
            <a:r>
              <a:rPr lang="en-US" dirty="0" err="1">
                <a:latin typeface="Rotis Sans Serif Std" panose="020B0503030202020304" pitchFamily="34" charset="77"/>
              </a:rPr>
              <a:t>time_delay</a:t>
            </a:r>
            <a:r>
              <a:rPr lang="en-US" dirty="0">
                <a:latin typeface="Rotis Sans Serif Std" panose="020B0503030202020304" pitchFamily="34" charset="77"/>
              </a:rPr>
              <a:t>.</a:t>
            </a:r>
          </a:p>
        </p:txBody>
      </p:sp>
      <p:pic>
        <p:nvPicPr>
          <p:cNvPr id="13" name="Picture 12">
            <a:extLst>
              <a:ext uri="{FF2B5EF4-FFF2-40B4-BE49-F238E27FC236}">
                <a16:creationId xmlns:a16="http://schemas.microsoft.com/office/drawing/2014/main" id="{C7140580-6554-61FA-7D8F-E64A216DDEC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20705" y="3429000"/>
            <a:ext cx="6750590" cy="1031038"/>
          </a:xfrm>
          <a:prstGeom prst="rect">
            <a:avLst/>
          </a:prstGeom>
        </p:spPr>
      </p:pic>
    </p:spTree>
    <p:extLst>
      <p:ext uri="{BB962C8B-B14F-4D97-AF65-F5344CB8AC3E}">
        <p14:creationId xmlns:p14="http://schemas.microsoft.com/office/powerpoint/2010/main" val="2059153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3" presetClass="exit" presetSubtype="10" fill="hold" nodeType="clickEffect">
                                  <p:stCondLst>
                                    <p:cond delay="0"/>
                                  </p:stCondLst>
                                  <p:childTnLst>
                                    <p:animEffect transition="out" filter="blinds(horizontal)">
                                      <p:cBhvr>
                                        <p:cTn id="18" dur="500"/>
                                        <p:tgtEl>
                                          <p:spTgt spid="10"/>
                                        </p:tgtEl>
                                      </p:cBhvr>
                                    </p:animEffect>
                                    <p:set>
                                      <p:cBhvr>
                                        <p:cTn id="19" dur="1" fill="hold">
                                          <p:stCondLst>
                                            <p:cond delay="499"/>
                                          </p:stCondLst>
                                        </p:cTn>
                                        <p:tgtEl>
                                          <p:spTgt spid="10"/>
                                        </p:tgtEl>
                                        <p:attrNameLst>
                                          <p:attrName>style.visibility</p:attrName>
                                        </p:attrNameLst>
                                      </p:cBhvr>
                                      <p:to>
                                        <p:strVal val="hidden"/>
                                      </p:to>
                                    </p:set>
                                  </p:childTnLst>
                                </p:cTn>
                              </p:par>
                              <p:par>
                                <p:cTn id="20" presetID="3" presetClass="exit" presetSubtype="10" fill="hold" grpId="1" nodeType="withEffect">
                                  <p:stCondLst>
                                    <p:cond delay="0"/>
                                  </p:stCondLst>
                                  <p:childTnLst>
                                    <p:animEffect transition="out" filter="blinds(horizontal)">
                                      <p:cBhvr>
                                        <p:cTn id="21" dur="500"/>
                                        <p:tgtEl>
                                          <p:spTgt spid="11"/>
                                        </p:tgtEl>
                                      </p:cBhvr>
                                    </p:animEffect>
                                    <p:set>
                                      <p:cBhvr>
                                        <p:cTn id="22" dur="1" fill="hold">
                                          <p:stCondLst>
                                            <p:cond delay="499"/>
                                          </p:stCondLst>
                                        </p:cTn>
                                        <p:tgtEl>
                                          <p:spTgt spid="11"/>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2" end="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
                                            <p:txEl>
                                              <p:pRg st="3" end="3"/>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
                                            <p:txEl>
                                              <p:pRg st="4" end="4"/>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
                                            <p:txEl>
                                              <p:pRg st="10" end="1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
                                            <p:txEl>
                                              <p:pRg st="11" end="11"/>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a:xfrm>
            <a:off x="527222" y="493615"/>
            <a:ext cx="10826578" cy="356049"/>
          </a:xfrm>
        </p:spPr>
        <p:txBody>
          <a:bodyPr>
            <a:normAutofit fontScale="90000"/>
          </a:bodyPr>
          <a:lstStyle/>
          <a:p>
            <a:r>
              <a:rPr lang="en-US" sz="2800" dirty="0"/>
              <a:t>Time Series-to-Image Encoding</a:t>
            </a:r>
          </a:p>
        </p:txBody>
      </p:sp>
      <p:sp>
        <p:nvSpPr>
          <p:cNvPr id="5" name="Inhaltsplatzhalter 4"/>
          <p:cNvSpPr>
            <a:spLocks noGrp="1"/>
          </p:cNvSpPr>
          <p:nvPr>
            <p:ph idx="1"/>
          </p:nvPr>
        </p:nvSpPr>
        <p:spPr>
          <a:xfrm>
            <a:off x="527222" y="1027688"/>
            <a:ext cx="10826578" cy="5149275"/>
          </a:xfrm>
        </p:spPr>
        <p:txBody>
          <a:bodyPr>
            <a:normAutofit/>
          </a:bodyPr>
          <a:lstStyle/>
          <a:p>
            <a:r>
              <a:rPr lang="en-US" sz="2000" b="1" dirty="0"/>
              <a:t>Recurrence Plot</a:t>
            </a:r>
          </a:p>
          <a:p>
            <a:pPr marL="342900" indent="-342900">
              <a:buFont typeface="Arial" panose="020B0604020202020204" pitchFamily="34" charset="0"/>
              <a:buChar char="•"/>
            </a:pPr>
            <a:r>
              <a:rPr lang="en-US" sz="1800" dirty="0"/>
              <a:t>dimension = 1</a:t>
            </a:r>
          </a:p>
          <a:p>
            <a:pPr marL="342900" indent="-342900">
              <a:buFont typeface="Arial" panose="020B0604020202020204" pitchFamily="34" charset="0"/>
              <a:buChar char="•"/>
            </a:pPr>
            <a:r>
              <a:rPr lang="en-US" sz="1800" dirty="0" err="1"/>
              <a:t>time_delay</a:t>
            </a:r>
            <a:r>
              <a:rPr lang="en-US" sz="1800" dirty="0"/>
              <a:t> = 1</a:t>
            </a:r>
          </a:p>
          <a:p>
            <a:pPr marL="342900" indent="-342900">
              <a:buFont typeface="Arial" panose="020B0604020202020204" pitchFamily="34" charset="0"/>
              <a:buChar char="•"/>
            </a:pPr>
            <a:r>
              <a:rPr lang="en-US" sz="1800" dirty="0"/>
              <a:t>threshold = 0.5</a:t>
            </a:r>
          </a:p>
          <a:p>
            <a:endParaRPr lang="en-US" sz="2000" noProof="0" dirty="0"/>
          </a:p>
        </p:txBody>
      </p:sp>
      <p:sp>
        <p:nvSpPr>
          <p:cNvPr id="2" name="Footer Placeholder 1">
            <a:extLst>
              <a:ext uri="{FF2B5EF4-FFF2-40B4-BE49-F238E27FC236}">
                <a16:creationId xmlns:a16="http://schemas.microsoft.com/office/drawing/2014/main" id="{F57D09D8-55EB-F516-279E-8D27D956B9E6}"/>
              </a:ext>
            </a:extLst>
          </p:cNvPr>
          <p:cNvSpPr>
            <a:spLocks noGrp="1"/>
          </p:cNvSpPr>
          <p:nvPr>
            <p:ph type="ftr" sz="quarter" idx="3"/>
          </p:nvPr>
        </p:nvSpPr>
        <p:spPr/>
        <p:txBody>
          <a:bodyPr/>
          <a:lstStyle/>
          <a:p>
            <a:pPr>
              <a:defRPr/>
            </a:pPr>
            <a:r>
              <a:rPr lang="de-DE" altLang="de-DE" b="1"/>
              <a:t>Pham Anh Khoa, 23.05.2023</a:t>
            </a:r>
            <a:endParaRPr lang="de-DE" altLang="de-DE"/>
          </a:p>
        </p:txBody>
      </p:sp>
      <p:sp>
        <p:nvSpPr>
          <p:cNvPr id="3" name="TextBox 2">
            <a:extLst>
              <a:ext uri="{FF2B5EF4-FFF2-40B4-BE49-F238E27FC236}">
                <a16:creationId xmlns:a16="http://schemas.microsoft.com/office/drawing/2014/main" id="{622B0894-A36C-064F-3BBC-FFDD41B628BB}"/>
              </a:ext>
            </a:extLst>
          </p:cNvPr>
          <p:cNvSpPr txBox="1"/>
          <p:nvPr/>
        </p:nvSpPr>
        <p:spPr>
          <a:xfrm>
            <a:off x="2781300" y="5645646"/>
            <a:ext cx="4749282" cy="369332"/>
          </a:xfrm>
          <a:prstGeom prst="rect">
            <a:avLst/>
          </a:prstGeom>
          <a:noFill/>
        </p:spPr>
        <p:txBody>
          <a:bodyPr wrap="square" rtlCol="0">
            <a:spAutoFit/>
          </a:bodyPr>
          <a:lstStyle/>
          <a:p>
            <a:r>
              <a:rPr lang="en-US" dirty="0">
                <a:latin typeface="Rotis Sans Serif Std" panose="020B0503030202020304" pitchFamily="34" charset="77"/>
              </a:rPr>
              <a:t>Figure 6: Example RP</a:t>
            </a:r>
          </a:p>
        </p:txBody>
      </p:sp>
      <p:pic>
        <p:nvPicPr>
          <p:cNvPr id="7" name="Picture 6">
            <a:extLst>
              <a:ext uri="{FF2B5EF4-FFF2-40B4-BE49-F238E27FC236}">
                <a16:creationId xmlns:a16="http://schemas.microsoft.com/office/drawing/2014/main" id="{DE9A8B62-F289-6F32-80BB-B1FD55FA3FC6}"/>
              </a:ext>
            </a:extLst>
          </p:cNvPr>
          <p:cNvPicPr>
            <a:picLocks noChangeAspect="1"/>
          </p:cNvPicPr>
          <p:nvPr/>
        </p:nvPicPr>
        <p:blipFill>
          <a:blip r:embed="rId3"/>
          <a:stretch>
            <a:fillRect/>
          </a:stretch>
        </p:blipFill>
        <p:spPr>
          <a:xfrm>
            <a:off x="2781300" y="2281332"/>
            <a:ext cx="9080500" cy="3459238"/>
          </a:xfrm>
          <a:prstGeom prst="rect">
            <a:avLst/>
          </a:prstGeom>
        </p:spPr>
      </p:pic>
    </p:spTree>
    <p:extLst>
      <p:ext uri="{BB962C8B-B14F-4D97-AF65-F5344CB8AC3E}">
        <p14:creationId xmlns:p14="http://schemas.microsoft.com/office/powerpoint/2010/main" val="22611489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a:xfrm>
            <a:off x="527222" y="493615"/>
            <a:ext cx="10826578" cy="356049"/>
          </a:xfrm>
        </p:spPr>
        <p:txBody>
          <a:bodyPr>
            <a:normAutofit fontScale="90000"/>
          </a:bodyPr>
          <a:lstStyle/>
          <a:p>
            <a:r>
              <a:rPr lang="en-US" sz="2800" dirty="0"/>
              <a:t>Time Series-to-Image Encoding</a:t>
            </a:r>
          </a:p>
        </p:txBody>
      </p:sp>
      <p:sp>
        <p:nvSpPr>
          <p:cNvPr id="5" name="Inhaltsplatzhalter 4"/>
          <p:cNvSpPr>
            <a:spLocks noGrp="1"/>
          </p:cNvSpPr>
          <p:nvPr>
            <p:ph idx="1"/>
          </p:nvPr>
        </p:nvSpPr>
        <p:spPr>
          <a:xfrm>
            <a:off x="527222" y="1027688"/>
            <a:ext cx="10826578" cy="5149275"/>
          </a:xfrm>
        </p:spPr>
        <p:txBody>
          <a:bodyPr>
            <a:noAutofit/>
          </a:bodyPr>
          <a:lstStyle/>
          <a:p>
            <a:r>
              <a:rPr lang="en-US" sz="2200" b="1" dirty="0" err="1"/>
              <a:t>Gramian</a:t>
            </a:r>
            <a:r>
              <a:rPr lang="en-US" sz="2200" b="1" dirty="0"/>
              <a:t> angular field</a:t>
            </a:r>
          </a:p>
          <a:p>
            <a:pPr marL="342900" indent="-342900">
              <a:buFont typeface="Arial" panose="020B0604020202020204" pitchFamily="34" charset="0"/>
              <a:buChar char="•"/>
            </a:pPr>
            <a:r>
              <a:rPr lang="de-DE" sz="1800" dirty="0" err="1"/>
              <a:t>Normalize</a:t>
            </a:r>
            <a:r>
              <a:rPr lang="de-DE" sz="1800" dirty="0"/>
              <a:t> </a:t>
            </a:r>
            <a:r>
              <a:rPr lang="de-DE" sz="1800" dirty="0" err="1"/>
              <a:t>the</a:t>
            </a:r>
            <a:r>
              <a:rPr lang="de-DE" sz="1800" dirty="0"/>
              <a:t> time </a:t>
            </a:r>
            <a:r>
              <a:rPr lang="de-DE" sz="1800" dirty="0" err="1"/>
              <a:t>series</a:t>
            </a:r>
            <a:r>
              <a:rPr lang="de-DE" sz="1800" dirty="0"/>
              <a:t> in </a:t>
            </a:r>
            <a:r>
              <a:rPr lang="de-DE" sz="1800" dirty="0" err="1"/>
              <a:t>range</a:t>
            </a:r>
            <a:r>
              <a:rPr lang="de-DE" sz="1800" dirty="0"/>
              <a:t> (-1,1).</a:t>
            </a:r>
          </a:p>
          <a:p>
            <a:pPr marL="342900" indent="-342900">
              <a:buFont typeface="Arial" panose="020B0604020202020204" pitchFamily="34" charset="0"/>
              <a:buChar char="•"/>
            </a:pPr>
            <a:r>
              <a:rPr lang="de-DE" sz="1800" dirty="0" err="1"/>
              <a:t>Convert</a:t>
            </a:r>
            <a:r>
              <a:rPr lang="de-DE" sz="1800" dirty="0"/>
              <a:t> </a:t>
            </a:r>
            <a:r>
              <a:rPr lang="de-DE" sz="1800" dirty="0" err="1"/>
              <a:t>the</a:t>
            </a:r>
            <a:r>
              <a:rPr lang="de-DE" sz="1800" dirty="0"/>
              <a:t> time </a:t>
            </a:r>
            <a:r>
              <a:rPr lang="de-DE" sz="1800" dirty="0" err="1"/>
              <a:t>series</a:t>
            </a:r>
            <a:r>
              <a:rPr lang="de-DE" sz="1800" dirty="0"/>
              <a:t> </a:t>
            </a:r>
            <a:r>
              <a:rPr lang="de-DE" sz="1800" dirty="0" err="1"/>
              <a:t>to</a:t>
            </a:r>
            <a:r>
              <a:rPr lang="de-DE" sz="1800" dirty="0"/>
              <a:t> polar </a:t>
            </a:r>
            <a:r>
              <a:rPr lang="de-DE" sz="1800" dirty="0" err="1"/>
              <a:t>coordinate</a:t>
            </a:r>
            <a:r>
              <a:rPr lang="de-DE" sz="1800" dirty="0"/>
              <a:t>.</a:t>
            </a:r>
          </a:p>
          <a:p>
            <a:pPr marL="342900" indent="-342900">
              <a:buFont typeface="Arial" panose="020B0604020202020204" pitchFamily="34" charset="0"/>
              <a:buChar char="•"/>
            </a:pPr>
            <a:r>
              <a:rPr lang="de-DE" sz="1800" dirty="0"/>
              <a:t>Select </a:t>
            </a:r>
            <a:r>
              <a:rPr lang="de-DE" sz="1800" dirty="0" err="1"/>
              <a:t>method</a:t>
            </a:r>
            <a:r>
              <a:rPr lang="de-DE" sz="1800" dirty="0"/>
              <a:t>, </a:t>
            </a:r>
            <a:r>
              <a:rPr lang="de-DE" sz="1800" dirty="0" err="1"/>
              <a:t>only</a:t>
            </a:r>
            <a:r>
              <a:rPr lang="de-DE" sz="1800" dirty="0"/>
              <a:t> </a:t>
            </a:r>
            <a:r>
              <a:rPr lang="de-DE" sz="1800" dirty="0" err="1"/>
              <a:t>choose</a:t>
            </a:r>
            <a:r>
              <a:rPr lang="de-DE" sz="1800" dirty="0"/>
              <a:t> </a:t>
            </a:r>
            <a:r>
              <a:rPr lang="de-DE" sz="1800" dirty="0" err="1"/>
              <a:t>between</a:t>
            </a:r>
            <a:r>
              <a:rPr lang="de-DE" sz="1800" dirty="0"/>
              <a:t> “</a:t>
            </a:r>
            <a:r>
              <a:rPr lang="de-DE" sz="1800" dirty="0" err="1"/>
              <a:t>summation</a:t>
            </a:r>
            <a:r>
              <a:rPr lang="de-DE" sz="1800" dirty="0"/>
              <a:t>“ and “</a:t>
            </a:r>
            <a:r>
              <a:rPr lang="de-DE" sz="1800" dirty="0" err="1"/>
              <a:t>difference</a:t>
            </a:r>
            <a:r>
              <a:rPr lang="de-DE" sz="1800" dirty="0"/>
              <a:t>“.</a:t>
            </a:r>
          </a:p>
          <a:p>
            <a:pPr marL="342900" indent="-342900">
              <a:buFont typeface="Arial" panose="020B0604020202020204" pitchFamily="34" charset="0"/>
              <a:buChar char="•"/>
            </a:pPr>
            <a:r>
              <a:rPr lang="de-DE" sz="1800" dirty="0" err="1"/>
              <a:t>Each</a:t>
            </a:r>
            <a:r>
              <a:rPr lang="de-DE" sz="1800" dirty="0"/>
              <a:t> </a:t>
            </a:r>
            <a:r>
              <a:rPr lang="de-DE" sz="1800" dirty="0" err="1"/>
              <a:t>pixel</a:t>
            </a:r>
            <a:r>
              <a:rPr lang="de-DE" sz="1800" dirty="0"/>
              <a:t> on </a:t>
            </a:r>
            <a:r>
              <a:rPr lang="de-DE" sz="1800" dirty="0" err="1"/>
              <a:t>the</a:t>
            </a:r>
            <a:r>
              <a:rPr lang="de-DE" sz="1800" dirty="0"/>
              <a:t> GAF </a:t>
            </a:r>
            <a:r>
              <a:rPr lang="de-DE" sz="1800" dirty="0" err="1"/>
              <a:t>is</a:t>
            </a:r>
            <a:r>
              <a:rPr lang="de-DE" sz="1800" dirty="0"/>
              <a:t> </a:t>
            </a:r>
            <a:r>
              <a:rPr lang="de-DE" sz="1800" dirty="0" err="1"/>
              <a:t>the</a:t>
            </a:r>
            <a:r>
              <a:rPr lang="de-DE" sz="1800" dirty="0"/>
              <a:t> </a:t>
            </a:r>
            <a:r>
              <a:rPr lang="de-DE" sz="1800" dirty="0" err="1"/>
              <a:t>result</a:t>
            </a:r>
            <a:r>
              <a:rPr lang="de-DE" sz="1800" dirty="0"/>
              <a:t> </a:t>
            </a:r>
            <a:r>
              <a:rPr lang="de-DE" sz="1800" dirty="0" err="1"/>
              <a:t>of</a:t>
            </a:r>
            <a:r>
              <a:rPr lang="de-DE" sz="1800" dirty="0"/>
              <a:t> </a:t>
            </a:r>
            <a:r>
              <a:rPr lang="de-DE" sz="1800" dirty="0" err="1"/>
              <a:t>the</a:t>
            </a:r>
            <a:r>
              <a:rPr lang="de-DE" sz="1800" dirty="0"/>
              <a:t> </a:t>
            </a:r>
            <a:r>
              <a:rPr lang="de-DE" sz="1800" dirty="0" err="1"/>
              <a:t>trigonometric</a:t>
            </a:r>
            <a:r>
              <a:rPr lang="de-DE" sz="1800" dirty="0"/>
              <a:t> </a:t>
            </a:r>
            <a:r>
              <a:rPr lang="de-DE" sz="1800" dirty="0" err="1"/>
              <a:t>function</a:t>
            </a:r>
            <a:r>
              <a:rPr lang="de-DE" sz="1800" dirty="0"/>
              <a:t> </a:t>
            </a:r>
            <a:r>
              <a:rPr lang="de-DE" sz="1800" dirty="0" err="1"/>
              <a:t>between</a:t>
            </a:r>
            <a:r>
              <a:rPr lang="de-DE" sz="1800" dirty="0"/>
              <a:t> </a:t>
            </a:r>
            <a:r>
              <a:rPr lang="de-DE" sz="1800" dirty="0" err="1"/>
              <a:t>two</a:t>
            </a:r>
            <a:r>
              <a:rPr lang="de-DE" sz="1800" dirty="0"/>
              <a:t> </a:t>
            </a:r>
            <a:r>
              <a:rPr lang="de-DE" sz="1800" dirty="0" err="1"/>
              <a:t>angles</a:t>
            </a:r>
            <a:r>
              <a:rPr lang="de-DE" sz="1800" dirty="0"/>
              <a:t> in </a:t>
            </a:r>
            <a:r>
              <a:rPr lang="de-DE" sz="1800" dirty="0" err="1"/>
              <a:t>the</a:t>
            </a:r>
            <a:r>
              <a:rPr lang="de-DE" sz="1800" dirty="0"/>
              <a:t> polar </a:t>
            </a:r>
            <a:r>
              <a:rPr lang="de-DE" sz="1800" dirty="0" err="1"/>
              <a:t>coordinate</a:t>
            </a:r>
            <a:r>
              <a:rPr lang="de-DE" sz="1800" dirty="0"/>
              <a:t> </a:t>
            </a:r>
            <a:r>
              <a:rPr lang="de-DE" sz="1800" dirty="0" err="1"/>
              <a:t>depending</a:t>
            </a:r>
            <a:r>
              <a:rPr lang="de-DE" sz="1800" dirty="0"/>
              <a:t> on </a:t>
            </a:r>
            <a:r>
              <a:rPr lang="de-DE" sz="1800" dirty="0" err="1"/>
              <a:t>the</a:t>
            </a:r>
            <a:r>
              <a:rPr lang="de-DE" sz="1800" dirty="0"/>
              <a:t> </a:t>
            </a:r>
            <a:r>
              <a:rPr lang="de-DE" sz="1800" dirty="0" err="1"/>
              <a:t>method</a:t>
            </a:r>
            <a:r>
              <a:rPr lang="de-DE" sz="1800" dirty="0"/>
              <a:t>.</a:t>
            </a:r>
          </a:p>
          <a:p>
            <a:pPr marL="342900" indent="-342900">
              <a:buFont typeface="Arial" panose="020B0604020202020204" pitchFamily="34" charset="0"/>
              <a:buChar char="•"/>
            </a:pPr>
            <a:endParaRPr lang="de-DE" sz="1800" dirty="0"/>
          </a:p>
          <a:p>
            <a:pPr marL="342900" indent="-342900">
              <a:buFont typeface="Arial" panose="020B0604020202020204" pitchFamily="34" charset="0"/>
              <a:buChar char="•"/>
            </a:pPr>
            <a:endParaRPr lang="de-DE" sz="1800" dirty="0"/>
          </a:p>
          <a:p>
            <a:pPr marL="342900" indent="-342900">
              <a:buFont typeface="Arial" panose="020B0604020202020204" pitchFamily="34" charset="0"/>
              <a:buChar char="•"/>
            </a:pPr>
            <a:endParaRPr lang="de-DE" sz="1800" dirty="0"/>
          </a:p>
          <a:p>
            <a:pPr marL="342900" indent="-342900">
              <a:buFont typeface="Arial" panose="020B0604020202020204" pitchFamily="34" charset="0"/>
              <a:buChar char="•"/>
            </a:pPr>
            <a:endParaRPr lang="de-DE" sz="1800" dirty="0"/>
          </a:p>
          <a:p>
            <a:pPr marL="342900" indent="-342900">
              <a:buFont typeface="Arial" panose="020B0604020202020204" pitchFamily="34" charset="0"/>
              <a:buChar char="•"/>
            </a:pPr>
            <a:endParaRPr lang="de-DE" sz="1800" dirty="0"/>
          </a:p>
          <a:p>
            <a:pPr marL="342900" indent="-342900">
              <a:buFont typeface="Arial" panose="020B0604020202020204" pitchFamily="34" charset="0"/>
              <a:buChar char="•"/>
            </a:pPr>
            <a:r>
              <a:rPr lang="de-DE" sz="1800" dirty="0"/>
              <a:t>Shape: </a:t>
            </a:r>
            <a:r>
              <a:rPr lang="en-GB" sz="1800" dirty="0"/>
              <a:t>⟨n</a:t>
            </a:r>
            <a:r>
              <a:rPr lang="el-GR" sz="1800" dirty="0"/>
              <a:t>, </a:t>
            </a:r>
            <a:r>
              <a:rPr lang="en-GB" sz="1800" dirty="0"/>
              <a:t>n</a:t>
            </a:r>
            <a:r>
              <a:rPr lang="el-GR" sz="1800" dirty="0"/>
              <a:t>⟩</a:t>
            </a:r>
            <a:endParaRPr lang="de-DE" sz="1800" dirty="0"/>
          </a:p>
          <a:p>
            <a:pPr marL="342900" indent="-342900">
              <a:buFont typeface="Arial" panose="020B0604020202020204" pitchFamily="34" charset="0"/>
              <a:buChar char="•"/>
            </a:pPr>
            <a:r>
              <a:rPr lang="de-DE" sz="1800" dirty="0"/>
              <a:t>Hyperparameter: </a:t>
            </a:r>
            <a:r>
              <a:rPr lang="de-DE" sz="1800" dirty="0" err="1"/>
              <a:t>method</a:t>
            </a:r>
            <a:endParaRPr lang="de-DE" sz="1800" dirty="0"/>
          </a:p>
          <a:p>
            <a:pPr marL="342900" indent="-342900">
              <a:buFont typeface="Arial" panose="020B0604020202020204" pitchFamily="34" charset="0"/>
              <a:buChar char="•"/>
            </a:pPr>
            <a:endParaRPr lang="de-DE" sz="2200" dirty="0"/>
          </a:p>
          <a:p>
            <a:pPr marL="342900" indent="-342900">
              <a:buFont typeface="Arial" panose="020B0604020202020204" pitchFamily="34" charset="0"/>
              <a:buChar char="•"/>
            </a:pPr>
            <a:endParaRPr lang="de-DE" sz="2200" dirty="0"/>
          </a:p>
          <a:p>
            <a:pPr marL="342900" indent="-342900">
              <a:buFont typeface="Arial" panose="020B0604020202020204" pitchFamily="34" charset="0"/>
              <a:buChar char="•"/>
            </a:pPr>
            <a:endParaRPr lang="de-DE" sz="2200" dirty="0"/>
          </a:p>
          <a:p>
            <a:pPr marL="342900" indent="-342900">
              <a:buFont typeface="Arial" panose="020B0604020202020204" pitchFamily="34" charset="0"/>
              <a:buChar char="•"/>
            </a:pPr>
            <a:endParaRPr lang="de-DE" sz="2200" dirty="0"/>
          </a:p>
          <a:p>
            <a:pPr marL="342900" indent="-342900">
              <a:buFont typeface="Arial" panose="020B0604020202020204" pitchFamily="34" charset="0"/>
              <a:buChar char="•"/>
            </a:pPr>
            <a:endParaRPr lang="de-DE" sz="2200" dirty="0"/>
          </a:p>
          <a:p>
            <a:pPr marL="342900" indent="-342900">
              <a:buFont typeface="Arial" panose="020B0604020202020204" pitchFamily="34" charset="0"/>
              <a:buChar char="•"/>
            </a:pPr>
            <a:endParaRPr lang="de-DE" sz="2200" dirty="0"/>
          </a:p>
          <a:p>
            <a:pPr marL="342900" indent="-342900">
              <a:buFont typeface="Arial" panose="020B0604020202020204" pitchFamily="34" charset="0"/>
              <a:buChar char="•"/>
            </a:pPr>
            <a:endParaRPr lang="de-DE" sz="2200" dirty="0"/>
          </a:p>
          <a:p>
            <a:pPr marL="342900" indent="-342900">
              <a:buFont typeface="Arial" panose="020B0604020202020204" pitchFamily="34" charset="0"/>
              <a:buChar char="•"/>
            </a:pPr>
            <a:endParaRPr lang="de-DE" sz="2200" dirty="0"/>
          </a:p>
          <a:p>
            <a:pPr marL="342900" indent="-342900">
              <a:buFont typeface="Arial" panose="020B0604020202020204" pitchFamily="34" charset="0"/>
              <a:buChar char="•"/>
            </a:pPr>
            <a:endParaRPr lang="de-DE" sz="2200" dirty="0"/>
          </a:p>
          <a:p>
            <a:pPr marL="342900" indent="-342900">
              <a:buFont typeface="Arial" panose="020B0604020202020204" pitchFamily="34" charset="0"/>
              <a:buChar char="•"/>
            </a:pPr>
            <a:endParaRPr lang="de-DE" sz="2200" dirty="0"/>
          </a:p>
          <a:p>
            <a:pPr marL="342900" indent="-342900">
              <a:buFont typeface="Arial" panose="020B0604020202020204" pitchFamily="34" charset="0"/>
              <a:buChar char="•"/>
            </a:pPr>
            <a:endParaRPr lang="de-DE" sz="2200" dirty="0"/>
          </a:p>
          <a:p>
            <a:pPr marL="342900" indent="-342900">
              <a:buFont typeface="Arial" panose="020B0604020202020204" pitchFamily="34" charset="0"/>
              <a:buChar char="•"/>
            </a:pPr>
            <a:endParaRPr lang="de-DE" sz="2200" dirty="0"/>
          </a:p>
          <a:p>
            <a:pPr marL="342900" indent="-342900">
              <a:buFont typeface="Arial" panose="020B0604020202020204" pitchFamily="34" charset="0"/>
              <a:buChar char="•"/>
            </a:pPr>
            <a:endParaRPr lang="de-DE" sz="2200" dirty="0"/>
          </a:p>
          <a:p>
            <a:br>
              <a:rPr lang="el-GR" sz="2200" dirty="0"/>
            </a:br>
            <a:endParaRPr lang="de-DE" sz="2200" dirty="0"/>
          </a:p>
          <a:p>
            <a:pPr marL="342900" indent="-342900">
              <a:buFont typeface="Arial" panose="020B0604020202020204" pitchFamily="34" charset="0"/>
              <a:buChar char="•"/>
            </a:pPr>
            <a:endParaRPr lang="en-US" sz="2200" noProof="0" dirty="0"/>
          </a:p>
        </p:txBody>
      </p:sp>
      <p:sp>
        <p:nvSpPr>
          <p:cNvPr id="2" name="Footer Placeholder 1">
            <a:extLst>
              <a:ext uri="{FF2B5EF4-FFF2-40B4-BE49-F238E27FC236}">
                <a16:creationId xmlns:a16="http://schemas.microsoft.com/office/drawing/2014/main" id="{F57D09D8-55EB-F516-279E-8D27D956B9E6}"/>
              </a:ext>
            </a:extLst>
          </p:cNvPr>
          <p:cNvSpPr>
            <a:spLocks noGrp="1"/>
          </p:cNvSpPr>
          <p:nvPr>
            <p:ph type="ftr" sz="quarter" idx="3"/>
          </p:nvPr>
        </p:nvSpPr>
        <p:spPr/>
        <p:txBody>
          <a:bodyPr/>
          <a:lstStyle/>
          <a:p>
            <a:pPr>
              <a:defRPr/>
            </a:pPr>
            <a:r>
              <a:rPr lang="de-DE" altLang="de-DE" b="1"/>
              <a:t>Pham Anh Khoa, 23.05.2023</a:t>
            </a:r>
            <a:endParaRPr lang="de-DE" altLang="de-DE"/>
          </a:p>
        </p:txBody>
      </p:sp>
      <p:pic>
        <p:nvPicPr>
          <p:cNvPr id="6" name="Picture 5">
            <a:extLst>
              <a:ext uri="{FF2B5EF4-FFF2-40B4-BE49-F238E27FC236}">
                <a16:creationId xmlns:a16="http://schemas.microsoft.com/office/drawing/2014/main" id="{141BCBD7-5808-4BBD-803A-C4F5A87811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57670" y="3359426"/>
            <a:ext cx="5256696" cy="1512718"/>
          </a:xfrm>
          <a:prstGeom prst="rect">
            <a:avLst/>
          </a:prstGeom>
        </p:spPr>
      </p:pic>
    </p:spTree>
    <p:extLst>
      <p:ext uri="{BB962C8B-B14F-4D97-AF65-F5344CB8AC3E}">
        <p14:creationId xmlns:p14="http://schemas.microsoft.com/office/powerpoint/2010/main" val="21587963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a:xfrm>
            <a:off x="527222" y="493615"/>
            <a:ext cx="10826578" cy="356049"/>
          </a:xfrm>
        </p:spPr>
        <p:txBody>
          <a:bodyPr>
            <a:normAutofit fontScale="90000"/>
          </a:bodyPr>
          <a:lstStyle/>
          <a:p>
            <a:r>
              <a:rPr lang="en-US" sz="2800" dirty="0"/>
              <a:t>Time Series-to-Image Encoding</a:t>
            </a:r>
          </a:p>
        </p:txBody>
      </p:sp>
      <p:sp>
        <p:nvSpPr>
          <p:cNvPr id="5" name="Inhaltsplatzhalter 4"/>
          <p:cNvSpPr>
            <a:spLocks noGrp="1"/>
          </p:cNvSpPr>
          <p:nvPr>
            <p:ph idx="1"/>
          </p:nvPr>
        </p:nvSpPr>
        <p:spPr>
          <a:xfrm>
            <a:off x="527222" y="1027688"/>
            <a:ext cx="10826578" cy="5149275"/>
          </a:xfrm>
        </p:spPr>
        <p:txBody>
          <a:bodyPr>
            <a:normAutofit/>
          </a:bodyPr>
          <a:lstStyle/>
          <a:p>
            <a:r>
              <a:rPr lang="en-US" sz="2200" b="1" dirty="0" err="1"/>
              <a:t>Gramian</a:t>
            </a:r>
            <a:r>
              <a:rPr lang="en-US" sz="2200" b="1" dirty="0"/>
              <a:t> angular field</a:t>
            </a:r>
          </a:p>
          <a:p>
            <a:pPr marL="342900" indent="-342900">
              <a:buFont typeface="Arial" panose="020B0604020202020204" pitchFamily="34" charset="0"/>
              <a:buChar char="•"/>
            </a:pPr>
            <a:r>
              <a:rPr lang="en-US" sz="1800" dirty="0"/>
              <a:t>method = </a:t>
            </a:r>
          </a:p>
          <a:p>
            <a:r>
              <a:rPr lang="en-US" sz="1800" dirty="0"/>
              <a:t>both “summation” and “difference”</a:t>
            </a:r>
          </a:p>
          <a:p>
            <a:pPr marL="342900" indent="-342900">
              <a:buFont typeface="Arial" panose="020B0604020202020204" pitchFamily="34" charset="0"/>
              <a:buChar char="•"/>
            </a:pPr>
            <a:endParaRPr lang="en-US" sz="1800" dirty="0"/>
          </a:p>
          <a:p>
            <a:endParaRPr lang="en-US" sz="2000" noProof="0" dirty="0"/>
          </a:p>
        </p:txBody>
      </p:sp>
      <p:sp>
        <p:nvSpPr>
          <p:cNvPr id="2" name="Footer Placeholder 1">
            <a:extLst>
              <a:ext uri="{FF2B5EF4-FFF2-40B4-BE49-F238E27FC236}">
                <a16:creationId xmlns:a16="http://schemas.microsoft.com/office/drawing/2014/main" id="{F57D09D8-55EB-F516-279E-8D27D956B9E6}"/>
              </a:ext>
            </a:extLst>
          </p:cNvPr>
          <p:cNvSpPr>
            <a:spLocks noGrp="1"/>
          </p:cNvSpPr>
          <p:nvPr>
            <p:ph type="ftr" sz="quarter" idx="3"/>
          </p:nvPr>
        </p:nvSpPr>
        <p:spPr/>
        <p:txBody>
          <a:bodyPr/>
          <a:lstStyle/>
          <a:p>
            <a:pPr>
              <a:defRPr/>
            </a:pPr>
            <a:r>
              <a:rPr lang="de-DE" altLang="de-DE" b="1"/>
              <a:t>Pham Anh Khoa, 23.05.2023</a:t>
            </a:r>
            <a:endParaRPr lang="de-DE" altLang="de-DE"/>
          </a:p>
        </p:txBody>
      </p:sp>
      <p:sp>
        <p:nvSpPr>
          <p:cNvPr id="3" name="TextBox 2">
            <a:extLst>
              <a:ext uri="{FF2B5EF4-FFF2-40B4-BE49-F238E27FC236}">
                <a16:creationId xmlns:a16="http://schemas.microsoft.com/office/drawing/2014/main" id="{622B0894-A36C-064F-3BBC-FFDD41B628BB}"/>
              </a:ext>
            </a:extLst>
          </p:cNvPr>
          <p:cNvSpPr txBox="1"/>
          <p:nvPr/>
        </p:nvSpPr>
        <p:spPr>
          <a:xfrm>
            <a:off x="4022294" y="5532465"/>
            <a:ext cx="4749282" cy="369332"/>
          </a:xfrm>
          <a:prstGeom prst="rect">
            <a:avLst/>
          </a:prstGeom>
          <a:noFill/>
        </p:spPr>
        <p:txBody>
          <a:bodyPr wrap="square" rtlCol="0">
            <a:spAutoFit/>
          </a:bodyPr>
          <a:lstStyle/>
          <a:p>
            <a:r>
              <a:rPr lang="en-US" dirty="0">
                <a:latin typeface="Rotis Sans Serif Std" panose="020B0503030202020304" pitchFamily="34" charset="77"/>
              </a:rPr>
              <a:t>Figure 16: Example GAF</a:t>
            </a:r>
          </a:p>
        </p:txBody>
      </p:sp>
      <p:pic>
        <p:nvPicPr>
          <p:cNvPr id="7" name="Picture 6">
            <a:extLst>
              <a:ext uri="{FF2B5EF4-FFF2-40B4-BE49-F238E27FC236}">
                <a16:creationId xmlns:a16="http://schemas.microsoft.com/office/drawing/2014/main" id="{4550669F-9A2F-358B-B8B8-CF38976BBD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22294" y="1027091"/>
            <a:ext cx="7120234" cy="4498469"/>
          </a:xfrm>
          <a:prstGeom prst="rect">
            <a:avLst/>
          </a:prstGeom>
        </p:spPr>
      </p:pic>
    </p:spTree>
    <p:extLst>
      <p:ext uri="{BB962C8B-B14F-4D97-AF65-F5344CB8AC3E}">
        <p14:creationId xmlns:p14="http://schemas.microsoft.com/office/powerpoint/2010/main" val="26803450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a:xfrm>
            <a:off x="527222" y="493615"/>
            <a:ext cx="10826578" cy="356049"/>
          </a:xfrm>
        </p:spPr>
        <p:txBody>
          <a:bodyPr>
            <a:normAutofit fontScale="90000"/>
          </a:bodyPr>
          <a:lstStyle/>
          <a:p>
            <a:r>
              <a:rPr lang="en-US" sz="2800" dirty="0"/>
              <a:t>Time Series-to-Image Encoding</a:t>
            </a:r>
          </a:p>
        </p:txBody>
      </p:sp>
      <p:sp>
        <p:nvSpPr>
          <p:cNvPr id="5" name="Inhaltsplatzhalter 4"/>
          <p:cNvSpPr>
            <a:spLocks noGrp="1"/>
          </p:cNvSpPr>
          <p:nvPr>
            <p:ph idx="1"/>
          </p:nvPr>
        </p:nvSpPr>
        <p:spPr>
          <a:xfrm>
            <a:off x="527222" y="1027688"/>
            <a:ext cx="10826578" cy="5149275"/>
          </a:xfrm>
        </p:spPr>
        <p:txBody>
          <a:bodyPr>
            <a:normAutofit/>
          </a:bodyPr>
          <a:lstStyle/>
          <a:p>
            <a:r>
              <a:rPr lang="en-US" sz="2200" b="1" dirty="0"/>
              <a:t>Markov transition field</a:t>
            </a:r>
          </a:p>
          <a:p>
            <a:pPr marL="342900" indent="-342900">
              <a:buFont typeface="Arial" panose="020B0604020202020204" pitchFamily="34" charset="0"/>
              <a:buChar char="•"/>
            </a:pPr>
            <a:endParaRPr lang="en-US" sz="2200" b="1" dirty="0"/>
          </a:p>
          <a:p>
            <a:pPr marL="342900" indent="-342900">
              <a:buFont typeface="Arial" panose="020B0604020202020204" pitchFamily="34" charset="0"/>
              <a:buChar char="•"/>
            </a:pPr>
            <a:endParaRPr lang="en-US" sz="1800" noProof="0" dirty="0"/>
          </a:p>
        </p:txBody>
      </p:sp>
      <p:sp>
        <p:nvSpPr>
          <p:cNvPr id="2" name="Footer Placeholder 1">
            <a:extLst>
              <a:ext uri="{FF2B5EF4-FFF2-40B4-BE49-F238E27FC236}">
                <a16:creationId xmlns:a16="http://schemas.microsoft.com/office/drawing/2014/main" id="{F57D09D8-55EB-F516-279E-8D27D956B9E6}"/>
              </a:ext>
            </a:extLst>
          </p:cNvPr>
          <p:cNvSpPr>
            <a:spLocks noGrp="1"/>
          </p:cNvSpPr>
          <p:nvPr>
            <p:ph type="ftr" sz="quarter" idx="3"/>
          </p:nvPr>
        </p:nvSpPr>
        <p:spPr/>
        <p:txBody>
          <a:bodyPr/>
          <a:lstStyle/>
          <a:p>
            <a:pPr>
              <a:defRPr/>
            </a:pPr>
            <a:r>
              <a:rPr lang="de-DE" altLang="de-DE" b="1"/>
              <a:t>Pham Anh Khoa, 23.05.2023</a:t>
            </a:r>
            <a:endParaRPr lang="de-DE" altLang="de-DE"/>
          </a:p>
        </p:txBody>
      </p:sp>
    </p:spTree>
    <p:extLst>
      <p:ext uri="{BB962C8B-B14F-4D97-AF65-F5344CB8AC3E}">
        <p14:creationId xmlns:p14="http://schemas.microsoft.com/office/powerpoint/2010/main" val="3607690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a:xfrm>
            <a:off x="527222" y="493615"/>
            <a:ext cx="10826578" cy="356049"/>
          </a:xfrm>
        </p:spPr>
        <p:txBody>
          <a:bodyPr>
            <a:normAutofit fontScale="90000"/>
          </a:bodyPr>
          <a:lstStyle/>
          <a:p>
            <a:r>
              <a:rPr lang="en-US" sz="2800" dirty="0"/>
              <a:t>Time Series-to-Image Encoding</a:t>
            </a:r>
          </a:p>
        </p:txBody>
      </p:sp>
      <p:sp>
        <p:nvSpPr>
          <p:cNvPr id="5" name="Inhaltsplatzhalter 4"/>
          <p:cNvSpPr>
            <a:spLocks noGrp="1"/>
          </p:cNvSpPr>
          <p:nvPr>
            <p:ph idx="1"/>
          </p:nvPr>
        </p:nvSpPr>
        <p:spPr>
          <a:xfrm>
            <a:off x="527222" y="1027688"/>
            <a:ext cx="10826578" cy="5149275"/>
          </a:xfrm>
        </p:spPr>
        <p:txBody>
          <a:bodyPr>
            <a:normAutofit/>
          </a:bodyPr>
          <a:lstStyle/>
          <a:p>
            <a:r>
              <a:rPr lang="en-US" sz="2200" b="1" dirty="0" err="1"/>
              <a:t>Gramian</a:t>
            </a:r>
            <a:r>
              <a:rPr lang="en-US" sz="2200" b="1" dirty="0"/>
              <a:t> angular field</a:t>
            </a:r>
          </a:p>
          <a:p>
            <a:pPr marL="342900" indent="-342900">
              <a:buFont typeface="Arial" panose="020B0604020202020204" pitchFamily="34" charset="0"/>
              <a:buChar char="•"/>
            </a:pPr>
            <a:r>
              <a:rPr lang="en-US" sz="1800" dirty="0"/>
              <a:t>method = </a:t>
            </a:r>
          </a:p>
          <a:p>
            <a:r>
              <a:rPr lang="en-US" sz="1800" dirty="0"/>
              <a:t>both “summation” and “difference”</a:t>
            </a:r>
          </a:p>
          <a:p>
            <a:pPr marL="342900" indent="-342900">
              <a:buFont typeface="Arial" panose="020B0604020202020204" pitchFamily="34" charset="0"/>
              <a:buChar char="•"/>
            </a:pPr>
            <a:endParaRPr lang="en-US" sz="1800" dirty="0"/>
          </a:p>
          <a:p>
            <a:endParaRPr lang="en-US" sz="2000" noProof="0" dirty="0"/>
          </a:p>
        </p:txBody>
      </p:sp>
      <p:sp>
        <p:nvSpPr>
          <p:cNvPr id="2" name="Footer Placeholder 1">
            <a:extLst>
              <a:ext uri="{FF2B5EF4-FFF2-40B4-BE49-F238E27FC236}">
                <a16:creationId xmlns:a16="http://schemas.microsoft.com/office/drawing/2014/main" id="{F57D09D8-55EB-F516-279E-8D27D956B9E6}"/>
              </a:ext>
            </a:extLst>
          </p:cNvPr>
          <p:cNvSpPr>
            <a:spLocks noGrp="1"/>
          </p:cNvSpPr>
          <p:nvPr>
            <p:ph type="ftr" sz="quarter" idx="3"/>
          </p:nvPr>
        </p:nvSpPr>
        <p:spPr/>
        <p:txBody>
          <a:bodyPr/>
          <a:lstStyle/>
          <a:p>
            <a:pPr>
              <a:defRPr/>
            </a:pPr>
            <a:r>
              <a:rPr lang="de-DE" altLang="de-DE" b="1"/>
              <a:t>Pham Anh Khoa, 23.05.2023</a:t>
            </a:r>
            <a:endParaRPr lang="de-DE" altLang="de-DE"/>
          </a:p>
        </p:txBody>
      </p:sp>
      <p:sp>
        <p:nvSpPr>
          <p:cNvPr id="3" name="TextBox 2">
            <a:extLst>
              <a:ext uri="{FF2B5EF4-FFF2-40B4-BE49-F238E27FC236}">
                <a16:creationId xmlns:a16="http://schemas.microsoft.com/office/drawing/2014/main" id="{622B0894-A36C-064F-3BBC-FFDD41B628BB}"/>
              </a:ext>
            </a:extLst>
          </p:cNvPr>
          <p:cNvSpPr txBox="1"/>
          <p:nvPr/>
        </p:nvSpPr>
        <p:spPr>
          <a:xfrm>
            <a:off x="4022294" y="5532465"/>
            <a:ext cx="4749282" cy="369332"/>
          </a:xfrm>
          <a:prstGeom prst="rect">
            <a:avLst/>
          </a:prstGeom>
          <a:noFill/>
        </p:spPr>
        <p:txBody>
          <a:bodyPr wrap="square" rtlCol="0">
            <a:spAutoFit/>
          </a:bodyPr>
          <a:lstStyle/>
          <a:p>
            <a:r>
              <a:rPr lang="en-US" dirty="0">
                <a:latin typeface="Rotis Sans Serif Std" panose="020B0503030202020304" pitchFamily="34" charset="77"/>
              </a:rPr>
              <a:t>Figure 16: Example GAF</a:t>
            </a:r>
          </a:p>
        </p:txBody>
      </p:sp>
      <p:pic>
        <p:nvPicPr>
          <p:cNvPr id="7" name="Picture 6">
            <a:extLst>
              <a:ext uri="{FF2B5EF4-FFF2-40B4-BE49-F238E27FC236}">
                <a16:creationId xmlns:a16="http://schemas.microsoft.com/office/drawing/2014/main" id="{4550669F-9A2F-358B-B8B8-CF38976BBD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22294" y="1027091"/>
            <a:ext cx="7120234" cy="4498469"/>
          </a:xfrm>
          <a:prstGeom prst="rect">
            <a:avLst/>
          </a:prstGeom>
        </p:spPr>
      </p:pic>
    </p:spTree>
    <p:extLst>
      <p:ext uri="{BB962C8B-B14F-4D97-AF65-F5344CB8AC3E}">
        <p14:creationId xmlns:p14="http://schemas.microsoft.com/office/powerpoint/2010/main" val="16378629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41308BF0-4BFF-618D-E675-780BEB81C40E}"/>
              </a:ext>
            </a:extLst>
          </p:cNvPr>
          <p:cNvSpPr>
            <a:spLocks noGrp="1"/>
          </p:cNvSpPr>
          <p:nvPr>
            <p:ph type="ftr" sz="quarter" idx="3"/>
          </p:nvPr>
        </p:nvSpPr>
        <p:spPr/>
        <p:txBody>
          <a:bodyPr/>
          <a:lstStyle/>
          <a:p>
            <a:r>
              <a:rPr lang="de-DE" altLang="de-DE" b="1"/>
              <a:t>Pham Anh Khoa, 23.05.2023</a:t>
            </a:r>
          </a:p>
        </p:txBody>
      </p:sp>
      <p:sp>
        <p:nvSpPr>
          <p:cNvPr id="20" name="TextBox 19">
            <a:extLst>
              <a:ext uri="{FF2B5EF4-FFF2-40B4-BE49-F238E27FC236}">
                <a16:creationId xmlns:a16="http://schemas.microsoft.com/office/drawing/2014/main" id="{4D843FAC-EFA5-2A88-1B55-7E37EAD7C023}"/>
              </a:ext>
            </a:extLst>
          </p:cNvPr>
          <p:cNvSpPr txBox="1"/>
          <p:nvPr/>
        </p:nvSpPr>
        <p:spPr>
          <a:xfrm>
            <a:off x="552082" y="6095641"/>
            <a:ext cx="2911309" cy="292388"/>
          </a:xfrm>
          <a:prstGeom prst="rect">
            <a:avLst/>
          </a:prstGeom>
          <a:noFill/>
        </p:spPr>
        <p:txBody>
          <a:bodyPr wrap="square" rtlCol="0">
            <a:spAutoFit/>
          </a:bodyPr>
          <a:lstStyle/>
          <a:p>
            <a:r>
              <a:rPr lang="en-GB" sz="1300" dirty="0"/>
              <a:t>Submission date: 25.09.2023</a:t>
            </a:r>
            <a:endParaRPr lang="en-DE" sz="1300" dirty="0"/>
          </a:p>
        </p:txBody>
      </p:sp>
      <p:sp>
        <p:nvSpPr>
          <p:cNvPr id="8" name="Inhaltsplatzhalter 4">
            <a:extLst>
              <a:ext uri="{FF2B5EF4-FFF2-40B4-BE49-F238E27FC236}">
                <a16:creationId xmlns:a16="http://schemas.microsoft.com/office/drawing/2014/main" id="{8EFF2A23-A372-D97F-E6A7-9EC8FA9ABAF3}"/>
              </a:ext>
            </a:extLst>
          </p:cNvPr>
          <p:cNvSpPr txBox="1">
            <a:spLocks/>
          </p:cNvSpPr>
          <p:nvPr/>
        </p:nvSpPr>
        <p:spPr>
          <a:xfrm>
            <a:off x="-1427198" y="1713059"/>
            <a:ext cx="10826578" cy="1078910"/>
          </a:xfrm>
          <a:prstGeom prst="rect">
            <a:avLst/>
          </a:prstGeom>
        </p:spPr>
        <p:txBody>
          <a:bodyPr>
            <a:normAutofit/>
          </a:bodyPr>
          <a:lstStyle>
            <a:lvl1pPr marL="228600" indent="-228600" algn="l" defTabSz="914400" rtl="0" eaLnBrk="1" latinLnBrk="0" hangingPunct="1">
              <a:lnSpc>
                <a:spcPct val="90000"/>
              </a:lnSpc>
              <a:spcBef>
                <a:spcPts val="1000"/>
              </a:spcBef>
              <a:buClr>
                <a:srgbClr val="999999"/>
              </a:buClr>
              <a:buFont typeface="Wingdings" panose="05000000000000000000" pitchFamily="2" charset="2"/>
              <a:buChar char="§"/>
              <a:defRPr sz="2400" kern="1200">
                <a:solidFill>
                  <a:schemeClr val="tx1"/>
                </a:solidFill>
                <a:latin typeface="Rotis Sans Serif Std" panose="020B0503030202020304" pitchFamily="34" charset="0"/>
                <a:ea typeface="+mn-ea"/>
                <a:cs typeface="+mn-cs"/>
              </a:defRPr>
            </a:lvl1pPr>
            <a:lvl2pPr marL="685800" indent="-228600" algn="l" defTabSz="914400" rtl="0" eaLnBrk="1" latinLnBrk="0" hangingPunct="1">
              <a:lnSpc>
                <a:spcPct val="90000"/>
              </a:lnSpc>
              <a:spcBef>
                <a:spcPts val="500"/>
              </a:spcBef>
              <a:buClr>
                <a:srgbClr val="999999"/>
              </a:buClr>
              <a:buFont typeface="Wingdings" panose="05000000000000000000" pitchFamily="2" charset="2"/>
              <a:buChar char="§"/>
              <a:defRPr sz="2400" kern="1200">
                <a:solidFill>
                  <a:schemeClr val="tx1"/>
                </a:solidFill>
                <a:latin typeface="Rotis Sans Serif Std" panose="020B0503030202020304" pitchFamily="34" charset="0"/>
                <a:ea typeface="+mn-ea"/>
                <a:cs typeface="+mn-cs"/>
              </a:defRPr>
            </a:lvl2pPr>
            <a:lvl3pPr marL="1143000" indent="-228600" algn="l" defTabSz="914400" rtl="0" eaLnBrk="1" latinLnBrk="0" hangingPunct="1">
              <a:lnSpc>
                <a:spcPct val="90000"/>
              </a:lnSpc>
              <a:spcBef>
                <a:spcPts val="500"/>
              </a:spcBef>
              <a:buClr>
                <a:srgbClr val="999999"/>
              </a:buClr>
              <a:buFont typeface="Wingdings" panose="05000000000000000000" pitchFamily="2" charset="2"/>
              <a:buChar char="§"/>
              <a:defRPr sz="2400" kern="1200">
                <a:solidFill>
                  <a:schemeClr val="tx1"/>
                </a:solidFill>
                <a:latin typeface="Rotis Sans Serif Std" panose="020B0503030202020304" pitchFamily="34" charset="0"/>
                <a:ea typeface="+mn-ea"/>
                <a:cs typeface="+mn-cs"/>
              </a:defRPr>
            </a:lvl3pPr>
            <a:lvl4pPr marL="1600200" indent="-228600" algn="l" defTabSz="914400" rtl="0" eaLnBrk="1" latinLnBrk="0" hangingPunct="1">
              <a:lnSpc>
                <a:spcPct val="90000"/>
              </a:lnSpc>
              <a:spcBef>
                <a:spcPts val="500"/>
              </a:spcBef>
              <a:buClr>
                <a:srgbClr val="999999"/>
              </a:buClr>
              <a:buFont typeface="Wingdings" panose="05000000000000000000" pitchFamily="2" charset="2"/>
              <a:buChar char="§"/>
              <a:defRPr sz="2000" kern="1200">
                <a:solidFill>
                  <a:schemeClr val="tx1"/>
                </a:solidFill>
                <a:latin typeface="Rotis Sans Serif Std" panose="020B0503030202020304" pitchFamily="34" charset="0"/>
                <a:ea typeface="+mn-ea"/>
                <a:cs typeface="+mn-cs"/>
              </a:defRPr>
            </a:lvl4pPr>
            <a:lvl5pPr marL="2057400" indent="-228600" algn="l" defTabSz="914400" rtl="0" eaLnBrk="1" latinLnBrk="0" hangingPunct="1">
              <a:lnSpc>
                <a:spcPct val="90000"/>
              </a:lnSpc>
              <a:spcBef>
                <a:spcPts val="500"/>
              </a:spcBef>
              <a:buClr>
                <a:srgbClr val="999999"/>
              </a:buClr>
              <a:buFont typeface="Wingdings" panose="05000000000000000000" pitchFamily="2" charset="2"/>
              <a:buChar char="§"/>
              <a:defRPr sz="2000" kern="1200">
                <a:solidFill>
                  <a:schemeClr val="tx1"/>
                </a:solidFill>
                <a:latin typeface="Rotis Sans Serif Std" panose="020B05030302020203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1800" dirty="0">
              <a:solidFill>
                <a:schemeClr val="tx1"/>
              </a:solidFill>
            </a:endParaRPr>
          </a:p>
        </p:txBody>
      </p:sp>
      <p:sp>
        <p:nvSpPr>
          <p:cNvPr id="3" name="Textplatzhalter 6">
            <a:extLst>
              <a:ext uri="{FF2B5EF4-FFF2-40B4-BE49-F238E27FC236}">
                <a16:creationId xmlns:a16="http://schemas.microsoft.com/office/drawing/2014/main" id="{2EE75EF9-EA55-7160-1FDA-940A96912E1E}"/>
              </a:ext>
            </a:extLst>
          </p:cNvPr>
          <p:cNvSpPr txBox="1">
            <a:spLocks/>
          </p:cNvSpPr>
          <p:nvPr/>
        </p:nvSpPr>
        <p:spPr>
          <a:xfrm>
            <a:off x="527222" y="1574306"/>
            <a:ext cx="10820228" cy="4176855"/>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Clr>
                <a:srgbClr val="999999"/>
              </a:buClr>
              <a:buFont typeface="Wingdings" panose="05000000000000000000" pitchFamily="2" charset="2"/>
              <a:buChar char="§"/>
              <a:defRPr sz="2400" kern="1200">
                <a:solidFill>
                  <a:schemeClr val="tx1"/>
                </a:solidFill>
                <a:latin typeface="Rotis Sans Serif Std" panose="020B0503030202020304" pitchFamily="34" charset="0"/>
                <a:ea typeface="+mn-ea"/>
                <a:cs typeface="+mn-cs"/>
              </a:defRPr>
            </a:lvl1pPr>
            <a:lvl2pPr marL="685800" indent="-228600" algn="l" defTabSz="914400" rtl="0" eaLnBrk="1" latinLnBrk="0" hangingPunct="1">
              <a:lnSpc>
                <a:spcPct val="90000"/>
              </a:lnSpc>
              <a:spcBef>
                <a:spcPts val="500"/>
              </a:spcBef>
              <a:buClr>
                <a:srgbClr val="999999"/>
              </a:buClr>
              <a:buFont typeface="Wingdings" panose="05000000000000000000" pitchFamily="2" charset="2"/>
              <a:buChar char="§"/>
              <a:defRPr sz="2400" kern="1200">
                <a:solidFill>
                  <a:schemeClr val="tx1"/>
                </a:solidFill>
                <a:latin typeface="Rotis Sans Serif Std" panose="020B0503030202020304" pitchFamily="34" charset="0"/>
                <a:ea typeface="+mn-ea"/>
                <a:cs typeface="+mn-cs"/>
              </a:defRPr>
            </a:lvl2pPr>
            <a:lvl3pPr marL="1143000" indent="-228600" algn="l" defTabSz="914400" rtl="0" eaLnBrk="1" latinLnBrk="0" hangingPunct="1">
              <a:lnSpc>
                <a:spcPct val="90000"/>
              </a:lnSpc>
              <a:spcBef>
                <a:spcPts val="500"/>
              </a:spcBef>
              <a:buClr>
                <a:srgbClr val="999999"/>
              </a:buClr>
              <a:buFont typeface="Wingdings" panose="05000000000000000000" pitchFamily="2" charset="2"/>
              <a:buChar char="§"/>
              <a:defRPr sz="2400" kern="1200">
                <a:solidFill>
                  <a:schemeClr val="tx1"/>
                </a:solidFill>
                <a:latin typeface="Rotis Sans Serif Std" panose="020B0503030202020304" pitchFamily="34" charset="0"/>
                <a:ea typeface="+mn-ea"/>
                <a:cs typeface="+mn-cs"/>
              </a:defRPr>
            </a:lvl3pPr>
            <a:lvl4pPr marL="1600200" indent="-228600" algn="l" defTabSz="914400" rtl="0" eaLnBrk="1" latinLnBrk="0" hangingPunct="1">
              <a:lnSpc>
                <a:spcPct val="90000"/>
              </a:lnSpc>
              <a:spcBef>
                <a:spcPts val="500"/>
              </a:spcBef>
              <a:buClr>
                <a:srgbClr val="999999"/>
              </a:buClr>
              <a:buFont typeface="Wingdings" panose="05000000000000000000" pitchFamily="2" charset="2"/>
              <a:buChar char="§"/>
              <a:defRPr sz="2000" kern="1200">
                <a:solidFill>
                  <a:schemeClr val="tx1"/>
                </a:solidFill>
                <a:latin typeface="Rotis Sans Serif Std" panose="020B0503030202020304" pitchFamily="34" charset="0"/>
                <a:ea typeface="+mn-ea"/>
                <a:cs typeface="+mn-cs"/>
              </a:defRPr>
            </a:lvl4pPr>
            <a:lvl5pPr marL="2057400" indent="-228600" algn="l" defTabSz="914400" rtl="0" eaLnBrk="1" latinLnBrk="0" hangingPunct="1">
              <a:lnSpc>
                <a:spcPct val="90000"/>
              </a:lnSpc>
              <a:spcBef>
                <a:spcPts val="500"/>
              </a:spcBef>
              <a:buClr>
                <a:srgbClr val="999999"/>
              </a:buClr>
              <a:buFont typeface="Wingdings" panose="05000000000000000000" pitchFamily="2" charset="2"/>
              <a:buChar char="§"/>
              <a:defRPr sz="2000" kern="1200">
                <a:solidFill>
                  <a:schemeClr val="tx1"/>
                </a:solidFill>
                <a:latin typeface="Rotis Sans Serif Std" panose="020B05030302020203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mj-lt"/>
              <a:buAutoNum type="arabicPeriod"/>
            </a:pPr>
            <a:r>
              <a:rPr lang="en-US" sz="1800" dirty="0"/>
              <a:t>Introduce to the data sets</a:t>
            </a:r>
          </a:p>
          <a:p>
            <a:pPr marL="342900" indent="-342900">
              <a:buFont typeface="+mj-lt"/>
              <a:buAutoNum type="arabicPeriod"/>
            </a:pPr>
            <a:r>
              <a:rPr lang="en-US" sz="1800" dirty="0"/>
              <a:t>Visualize</a:t>
            </a:r>
          </a:p>
          <a:p>
            <a:pPr marL="342900" indent="-342900">
              <a:buFont typeface="+mj-lt"/>
              <a:buAutoNum type="arabicPeriod"/>
            </a:pPr>
            <a:r>
              <a:rPr lang="en-US" sz="1800" dirty="0"/>
              <a:t>Preprocessing</a:t>
            </a:r>
          </a:p>
          <a:p>
            <a:pPr marL="342900" indent="-342900">
              <a:buFont typeface="Calibri Light" panose="020F0302020204030204"/>
              <a:buAutoNum type="arabicPeriod"/>
            </a:pPr>
            <a:r>
              <a:rPr lang="en-US" sz="1800" dirty="0">
                <a:solidFill>
                  <a:srgbClr val="000000"/>
                </a:solidFill>
                <a:latin typeface="Rotis Sans Serif Std"/>
              </a:rPr>
              <a:t>Time Series-to-Image Encoding</a:t>
            </a:r>
            <a:endParaRPr lang="en-US" sz="2500" b="1" dirty="0">
              <a:solidFill>
                <a:srgbClr val="00509B"/>
              </a:solidFill>
            </a:endParaRPr>
          </a:p>
          <a:p>
            <a:pPr marL="342900" indent="-342900">
              <a:buFont typeface="+mj-lt"/>
              <a:buAutoNum type="arabicPeriod"/>
            </a:pPr>
            <a:r>
              <a:rPr lang="en-US" sz="1800" dirty="0">
                <a:latin typeface="Rotis Sans Serif Std"/>
              </a:rPr>
              <a:t>Create and train model</a:t>
            </a:r>
            <a:endParaRPr lang="en-US" sz="1800" dirty="0"/>
          </a:p>
          <a:p>
            <a:pPr marL="342900" indent="-342900">
              <a:buFont typeface="+mj-lt"/>
              <a:buAutoNum type="arabicPeriod"/>
            </a:pPr>
            <a:r>
              <a:rPr lang="en-US" sz="1800" dirty="0"/>
              <a:t>Results so far</a:t>
            </a:r>
          </a:p>
          <a:p>
            <a:pPr marL="342900" indent="-342900">
              <a:buFont typeface="+mj-lt"/>
              <a:buAutoNum type="arabicPeriod"/>
            </a:pPr>
            <a:r>
              <a:rPr lang="en-US" sz="1800" dirty="0"/>
              <a:t>Compare to other papers</a:t>
            </a:r>
          </a:p>
          <a:p>
            <a:pPr marL="342900" indent="-342900">
              <a:buFont typeface="+mj-lt"/>
              <a:buAutoNum type="arabicPeriod"/>
            </a:pPr>
            <a:r>
              <a:rPr lang="en-US" sz="1800" dirty="0"/>
              <a:t>Existing problems</a:t>
            </a:r>
          </a:p>
          <a:p>
            <a:pPr marL="342900" indent="-342900">
              <a:buFont typeface="+mj-lt"/>
              <a:buAutoNum type="arabicPeriod"/>
            </a:pPr>
            <a:r>
              <a:rPr lang="en-US" sz="1800" dirty="0"/>
              <a:t>Expected solutions</a:t>
            </a:r>
          </a:p>
          <a:p>
            <a:pPr marL="342900" indent="-342900">
              <a:buFont typeface="+mj-lt"/>
              <a:buAutoNum type="arabicPeriod"/>
            </a:pPr>
            <a:r>
              <a:rPr lang="en-US" sz="1800" dirty="0"/>
              <a:t>Plan for the rest of the time</a:t>
            </a:r>
          </a:p>
        </p:txBody>
      </p:sp>
      <p:sp>
        <p:nvSpPr>
          <p:cNvPr id="5" name="Titel 3">
            <a:extLst>
              <a:ext uri="{FF2B5EF4-FFF2-40B4-BE49-F238E27FC236}">
                <a16:creationId xmlns:a16="http://schemas.microsoft.com/office/drawing/2014/main" id="{DE05F44F-63BB-E360-4A00-8EAD481C2831}"/>
              </a:ext>
            </a:extLst>
          </p:cNvPr>
          <p:cNvSpPr txBox="1">
            <a:spLocks/>
          </p:cNvSpPr>
          <p:nvPr/>
        </p:nvSpPr>
        <p:spPr>
          <a:xfrm>
            <a:off x="527222" y="1037265"/>
            <a:ext cx="11639918" cy="441444"/>
          </a:xfrm>
          <a:prstGeom prst="rect">
            <a:avLst/>
          </a:prstGeom>
        </p:spPr>
        <p:txBody>
          <a:bodyPr vert="horz" wrap="square" lIns="72000" tIns="45720" rIns="91440" bIns="0" rtlCol="0" anchor="b">
            <a:noAutofit/>
          </a:bodyPr>
          <a:lstStyle>
            <a:lvl1pPr algn="l" defTabSz="914400" rtl="0" eaLnBrk="1" latinLnBrk="0" hangingPunct="1">
              <a:lnSpc>
                <a:spcPct val="90000"/>
              </a:lnSpc>
              <a:spcBef>
                <a:spcPct val="0"/>
              </a:spcBef>
              <a:buNone/>
              <a:defRPr sz="3200" b="1" kern="1200">
                <a:solidFill>
                  <a:srgbClr val="00509B"/>
                </a:solidFill>
                <a:latin typeface="Rotis Sans Serif Std" panose="020B0503030202020304" pitchFamily="34" charset="0"/>
                <a:ea typeface="+mj-ea"/>
                <a:cs typeface="+mj-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500" dirty="0"/>
              <a:t>Structure of this presentation</a:t>
            </a:r>
          </a:p>
        </p:txBody>
      </p:sp>
    </p:spTree>
    <p:extLst>
      <p:ext uri="{BB962C8B-B14F-4D97-AF65-F5344CB8AC3E}">
        <p14:creationId xmlns:p14="http://schemas.microsoft.com/office/powerpoint/2010/main" val="6751272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a:xfrm>
            <a:off x="527222" y="645830"/>
            <a:ext cx="10826578" cy="501455"/>
          </a:xfrm>
        </p:spPr>
        <p:txBody>
          <a:bodyPr>
            <a:normAutofit/>
          </a:bodyPr>
          <a:lstStyle/>
          <a:p>
            <a:r>
              <a:rPr lang="en-US" sz="2500" dirty="0"/>
              <a:t>Time Series-to-Image Encoding</a:t>
            </a:r>
          </a:p>
        </p:txBody>
      </p:sp>
      <p:sp>
        <p:nvSpPr>
          <p:cNvPr id="2" name="Footer Placeholder 1">
            <a:extLst>
              <a:ext uri="{FF2B5EF4-FFF2-40B4-BE49-F238E27FC236}">
                <a16:creationId xmlns:a16="http://schemas.microsoft.com/office/drawing/2014/main" id="{F57D09D8-55EB-F516-279E-8D27D956B9E6}"/>
              </a:ext>
            </a:extLst>
          </p:cNvPr>
          <p:cNvSpPr>
            <a:spLocks noGrp="1"/>
          </p:cNvSpPr>
          <p:nvPr>
            <p:ph type="ftr" sz="quarter" idx="3"/>
          </p:nvPr>
        </p:nvSpPr>
        <p:spPr/>
        <p:txBody>
          <a:bodyPr/>
          <a:lstStyle/>
          <a:p>
            <a:pPr>
              <a:defRPr/>
            </a:pPr>
            <a:r>
              <a:rPr lang="de-DE" altLang="de-DE" b="1"/>
              <a:t>Pham Anh Khoa, 23.05.2023</a:t>
            </a:r>
            <a:endParaRPr lang="de-DE" altLang="de-DE"/>
          </a:p>
        </p:txBody>
      </p:sp>
      <p:sp>
        <p:nvSpPr>
          <p:cNvPr id="13" name="Content Placeholder 12">
            <a:extLst>
              <a:ext uri="{FF2B5EF4-FFF2-40B4-BE49-F238E27FC236}">
                <a16:creationId xmlns:a16="http://schemas.microsoft.com/office/drawing/2014/main" id="{959EB300-153F-083B-C222-6734CF539113}"/>
              </a:ext>
            </a:extLst>
          </p:cNvPr>
          <p:cNvSpPr>
            <a:spLocks noGrp="1"/>
          </p:cNvSpPr>
          <p:nvPr>
            <p:ph idx="1"/>
          </p:nvPr>
        </p:nvSpPr>
        <p:spPr/>
        <p:txBody>
          <a:bodyPr>
            <a:normAutofit/>
          </a:bodyPr>
          <a:lstStyle/>
          <a:p>
            <a:pPr marL="285750" indent="-285750">
              <a:buFont typeface="Arial" panose="020B0604020202020204" pitchFamily="34" charset="0"/>
              <a:buChar char="•"/>
            </a:pPr>
            <a:r>
              <a:rPr lang="en-US" sz="1800" dirty="0"/>
              <a:t>Some time series-to-image transforms will be used in this thesis</a:t>
            </a:r>
          </a:p>
          <a:p>
            <a:endParaRPr lang="en-US" sz="1800" dirty="0"/>
          </a:p>
          <a:p>
            <a:r>
              <a:rPr lang="en-US" sz="1800" dirty="0"/>
              <a:t>Table 3: Time series-to-image transforms.</a:t>
            </a:r>
          </a:p>
          <a:p>
            <a:pPr marL="0" rtl="0" eaLnBrk="1" fontAlgn="ctr" latinLnBrk="0" hangingPunct="1">
              <a:spcBef>
                <a:spcPts val="0"/>
              </a:spcBef>
              <a:spcAft>
                <a:spcPts val="0"/>
              </a:spcAft>
            </a:pPr>
            <a:r>
              <a:rPr lang="de-DE" sz="1800" b="1" i="0" u="none" strike="noStrike" kern="1200" dirty="0">
                <a:solidFill>
                  <a:srgbClr val="FFFFFF"/>
                </a:solidFill>
                <a:effectLst/>
                <a:latin typeface="Calibri" panose="020F0502020204030204" pitchFamily="34" charset="0"/>
              </a:rPr>
              <a:t>Skalierung</a:t>
            </a:r>
            <a:endParaRPr lang="en-DE" sz="1800" b="0" i="0" u="none" strike="noStrike" dirty="0">
              <a:effectLst/>
              <a:latin typeface="Arial" panose="020B0604020202020204" pitchFamily="34" charset="0"/>
            </a:endParaRPr>
          </a:p>
          <a:p>
            <a:pPr marL="0" algn="ctr" rtl="0" eaLnBrk="1" fontAlgn="ctr" latinLnBrk="0" hangingPunct="1">
              <a:spcBef>
                <a:spcPts val="0"/>
              </a:spcBef>
              <a:spcAft>
                <a:spcPts val="0"/>
              </a:spcAft>
            </a:pPr>
            <a:r>
              <a:rPr lang="de-DE" sz="1800" b="1" i="0" u="none" strike="noStrike" kern="1200" dirty="0">
                <a:solidFill>
                  <a:srgbClr val="FFFFFF"/>
                </a:solidFill>
                <a:effectLst/>
                <a:latin typeface="Calibri" panose="020F0502020204030204" pitchFamily="34" charset="0"/>
              </a:rPr>
              <a:t>Methode</a:t>
            </a:r>
            <a:endParaRPr lang="en-DE" sz="1800" b="0" i="0" u="none" strike="noStrike" dirty="0">
              <a:effectLst/>
              <a:latin typeface="Arial" panose="020B0604020202020204" pitchFamily="34" charset="0"/>
            </a:endParaRPr>
          </a:p>
          <a:p>
            <a:pPr marL="0" marR="0" indent="0" algn="ctr" rtl="0" eaLnBrk="1" fontAlgn="auto" latinLnBrk="0" hangingPunct="1">
              <a:spcBef>
                <a:spcPts val="0"/>
              </a:spcBef>
              <a:spcAft>
                <a:spcPts val="0"/>
              </a:spcAft>
            </a:pPr>
            <a:r>
              <a:rPr lang="de-DE" sz="1800" b="1" i="0" u="none" strike="noStrike" kern="1200" dirty="0">
                <a:solidFill>
                  <a:srgbClr val="FFFFFF"/>
                </a:solidFill>
                <a:effectLst/>
                <a:latin typeface="Calibri" panose="020F0502020204030204" pitchFamily="34" charset="0"/>
              </a:rPr>
              <a:t>Abkürzung</a:t>
            </a:r>
            <a:endParaRPr lang="en-DE" sz="1800" b="0" i="0" u="none" strike="noStrike" dirty="0">
              <a:effectLst/>
              <a:latin typeface="Arial" panose="020B0604020202020204" pitchFamily="34" charset="0"/>
            </a:endParaRPr>
          </a:p>
          <a:p>
            <a:pPr marL="0" algn="ctr" rtl="0" eaLnBrk="1" fontAlgn="ctr" latinLnBrk="0" hangingPunct="1">
              <a:spcBef>
                <a:spcPts val="0"/>
              </a:spcBef>
              <a:spcAft>
                <a:spcPts val="0"/>
              </a:spcAft>
            </a:pPr>
            <a:r>
              <a:rPr lang="de-DE" sz="1800" b="1" i="0" u="none" strike="noStrike" kern="1200" dirty="0">
                <a:solidFill>
                  <a:srgbClr val="FFFFFF"/>
                </a:solidFill>
                <a:effectLst/>
                <a:latin typeface="Calibri" panose="020F0502020204030204" pitchFamily="34" charset="0"/>
              </a:rPr>
              <a:t>Hyperparameter</a:t>
            </a:r>
            <a:endParaRPr lang="en-DE" sz="1800" b="0" i="0" u="none" strike="noStrike" dirty="0">
              <a:effectLst/>
              <a:latin typeface="Arial" panose="020B0604020202020204" pitchFamily="34" charset="0"/>
            </a:endParaRPr>
          </a:p>
          <a:p>
            <a:pPr marL="0" algn="ctr" rtl="0" eaLnBrk="1" fontAlgn="ctr" latinLnBrk="0" hangingPunct="1">
              <a:spcBef>
                <a:spcPts val="0"/>
              </a:spcBef>
              <a:spcAft>
                <a:spcPts val="0"/>
              </a:spcAft>
            </a:pPr>
            <a:r>
              <a:rPr lang="de-DE" sz="1800" b="1" i="0" u="none" strike="noStrike" kern="1200" dirty="0">
                <a:solidFill>
                  <a:srgbClr val="FFFFFF"/>
                </a:solidFill>
                <a:effectLst/>
                <a:latin typeface="Calibri" panose="020F0502020204030204" pitchFamily="34" charset="0"/>
              </a:rPr>
              <a:t>Berechnung Koste</a:t>
            </a:r>
            <a:endParaRPr lang="en-DE" sz="1800" b="0" i="0" u="none" strike="noStrike" dirty="0">
              <a:effectLst/>
              <a:latin typeface="Arial" panose="020B0604020202020204" pitchFamily="34" charset="0"/>
            </a:endParaRPr>
          </a:p>
        </p:txBody>
      </p:sp>
      <p:graphicFrame>
        <p:nvGraphicFramePr>
          <p:cNvPr id="15" name="Table 14">
            <a:extLst>
              <a:ext uri="{FF2B5EF4-FFF2-40B4-BE49-F238E27FC236}">
                <a16:creationId xmlns:a16="http://schemas.microsoft.com/office/drawing/2014/main" id="{6B43959F-CB8A-59EB-39AA-9AE1B5C976F5}"/>
              </a:ext>
            </a:extLst>
          </p:cNvPr>
          <p:cNvGraphicFramePr>
            <a:graphicFrameLocks noGrp="1"/>
          </p:cNvGraphicFramePr>
          <p:nvPr>
            <p:extLst>
              <p:ext uri="{D42A27DB-BD31-4B8C-83A1-F6EECF244321}">
                <p14:modId xmlns:p14="http://schemas.microsoft.com/office/powerpoint/2010/main" val="1209426126"/>
              </p:ext>
            </p:extLst>
          </p:nvPr>
        </p:nvGraphicFramePr>
        <p:xfrm>
          <a:off x="527222" y="2276670"/>
          <a:ext cx="10826578" cy="2589707"/>
        </p:xfrm>
        <a:graphic>
          <a:graphicData uri="http://schemas.openxmlformats.org/drawingml/2006/table">
            <a:tbl>
              <a:tblPr firstRow="1" bandRow="1">
                <a:effectLst>
                  <a:outerShdw blurRad="50800" dist="38100" dir="2700000" algn="tl" rotWithShape="0">
                    <a:prstClr val="black">
                      <a:alpha val="40000"/>
                    </a:prstClr>
                  </a:outerShdw>
                </a:effectLst>
                <a:tableStyleId>{073A0DAA-6AF3-43AB-8588-CEC1D06C72B9}</a:tableStyleId>
              </a:tblPr>
              <a:tblGrid>
                <a:gridCol w="1798310">
                  <a:extLst>
                    <a:ext uri="{9D8B030D-6E8A-4147-A177-3AD203B41FA5}">
                      <a16:colId xmlns:a16="http://schemas.microsoft.com/office/drawing/2014/main" val="349016235"/>
                    </a:ext>
                  </a:extLst>
                </a:gridCol>
                <a:gridCol w="1591655">
                  <a:extLst>
                    <a:ext uri="{9D8B030D-6E8A-4147-A177-3AD203B41FA5}">
                      <a16:colId xmlns:a16="http://schemas.microsoft.com/office/drawing/2014/main" val="3706207689"/>
                    </a:ext>
                  </a:extLst>
                </a:gridCol>
                <a:gridCol w="4692260">
                  <a:extLst>
                    <a:ext uri="{9D8B030D-6E8A-4147-A177-3AD203B41FA5}">
                      <a16:colId xmlns:a16="http://schemas.microsoft.com/office/drawing/2014/main" val="1814745114"/>
                    </a:ext>
                  </a:extLst>
                </a:gridCol>
                <a:gridCol w="2744353">
                  <a:extLst>
                    <a:ext uri="{9D8B030D-6E8A-4147-A177-3AD203B41FA5}">
                      <a16:colId xmlns:a16="http://schemas.microsoft.com/office/drawing/2014/main" val="1152760508"/>
                    </a:ext>
                  </a:extLst>
                </a:gridCol>
              </a:tblGrid>
              <a:tr h="395147">
                <a:tc>
                  <a:txBody>
                    <a:bodyPr/>
                    <a:lstStyle/>
                    <a:p>
                      <a:pPr algn="ctr"/>
                      <a:r>
                        <a:rPr lang="en-US" sz="1200" noProof="0"/>
                        <a:t>Scale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noProof="0"/>
                        <a:t>Transform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noProof="0"/>
                        <a:t>Hyperparameter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noProof="0" dirty="0"/>
                        <a:t>Computation cost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57154554"/>
                  </a:ext>
                </a:extLst>
              </a:tr>
              <a:tr h="125305">
                <a:tc rowSpan="3">
                  <a:txBody>
                    <a:bodyPr/>
                    <a:lstStyle/>
                    <a:p>
                      <a:pPr algn="ctr"/>
                      <a:r>
                        <a:rPr lang="en-US" sz="1200" noProof="0" dirty="0"/>
                        <a:t>Min-Max-Scaler</a:t>
                      </a:r>
                    </a:p>
                    <a:p>
                      <a:pPr algn="ctr"/>
                      <a:r>
                        <a:rPr lang="en-US" sz="1200" noProof="0" dirty="0"/>
                        <a:t>[-1,1]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noProof="0" dirty="0"/>
                        <a:t>Recurrence Plot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noProof="0" dirty="0"/>
                        <a:t>dimension, </a:t>
                      </a:r>
                      <a:r>
                        <a:rPr lang="en-US" sz="1200" noProof="0" dirty="0" err="1"/>
                        <a:t>time_delay</a:t>
                      </a:r>
                      <a:r>
                        <a:rPr lang="en-US" sz="1200" noProof="0" dirty="0"/>
                        <a:t>, threshold, percentage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noProof="0"/>
                        <a:t>very high</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8335846"/>
                  </a:ext>
                </a:extLst>
              </a:tr>
              <a:tr h="0">
                <a:tc vMerge="1">
                  <a:txBody>
                    <a:bodyPr/>
                    <a:lstStyle/>
                    <a:p>
                      <a:pPr algn="ctr"/>
                      <a:endParaRPr lang="de-DE" sz="1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noProof="0" dirty="0" err="1"/>
                        <a:t>Gramian</a:t>
                      </a:r>
                      <a:r>
                        <a:rPr lang="en-US" sz="1200" noProof="0" dirty="0"/>
                        <a:t> Angular Field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noProof="0" dirty="0"/>
                        <a:t>method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noProof="0"/>
                        <a:t>high</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19603078"/>
                  </a:ext>
                </a:extLst>
              </a:tr>
              <a:tr h="0">
                <a:tc vMerge="1">
                  <a:txBody>
                    <a:bodyPr/>
                    <a:lstStyle/>
                    <a:p>
                      <a:pPr algn="ctr"/>
                      <a:endParaRPr lang="de-DE" sz="1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noProof="0" dirty="0"/>
                        <a:t>Markov Transition Field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noProof="0" dirty="0" err="1"/>
                        <a:t>n_bins</a:t>
                      </a:r>
                      <a:r>
                        <a:rPr lang="en-US" sz="1200" noProof="0" dirty="0"/>
                        <a:t>, strategy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noProof="0"/>
                        <a:t>high</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832540556"/>
                  </a:ext>
                </a:extLst>
              </a:tr>
              <a:tr h="0">
                <a:tc rowSpan="3">
                  <a:txBody>
                    <a:bodyPr/>
                    <a:lstStyle/>
                    <a:p>
                      <a:pPr algn="ctr"/>
                      <a:r>
                        <a:rPr lang="en-US" sz="1200" noProof="0"/>
                        <a:t>Standardize</a:t>
                      </a:r>
                    </a:p>
                    <a:p>
                      <a:pPr algn="ctr"/>
                      <a:r>
                        <a:rPr lang="en-US" sz="1200" noProof="0"/>
                        <a:t>[0,1]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noProof="0" dirty="0"/>
                        <a:t>Continuous Wavelet Transform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noProof="0" dirty="0" err="1"/>
                        <a:t>scale_min</a:t>
                      </a:r>
                      <a:r>
                        <a:rPr lang="en-US" sz="1200" noProof="0" dirty="0"/>
                        <a:t>, </a:t>
                      </a:r>
                      <a:r>
                        <a:rPr lang="en-US" sz="1200" noProof="0" dirty="0" err="1"/>
                        <a:t>scale_max</a:t>
                      </a:r>
                      <a:r>
                        <a:rPr lang="en-US" sz="1200" noProof="0" dirty="0"/>
                        <a:t>, </a:t>
                      </a:r>
                      <a:r>
                        <a:rPr lang="en-US" sz="1200" noProof="0" dirty="0" err="1"/>
                        <a:t>n_scales</a:t>
                      </a:r>
                      <a:endParaRPr lang="en-US" sz="1200" noProof="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noProof="0"/>
                        <a:t>medium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64707695"/>
                  </a:ext>
                </a:extLst>
              </a:tr>
              <a:tr h="0">
                <a:tc vMerge="1">
                  <a:txBody>
                    <a:bodyPr/>
                    <a:lstStyle/>
                    <a:p>
                      <a:pPr algn="ctr"/>
                      <a:endParaRPr lang="de-DE" sz="1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noProof="0"/>
                        <a:t>Short Time Fourier Transform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noProof="0" dirty="0" err="1"/>
                        <a:t>w_stft</a:t>
                      </a:r>
                      <a:r>
                        <a:rPr lang="en-US" sz="1200" noProof="0" dirty="0"/>
                        <a:t>, </a:t>
                      </a:r>
                      <a:r>
                        <a:rPr lang="en-US" sz="1200" noProof="0" dirty="0" err="1"/>
                        <a:t>h_size</a:t>
                      </a:r>
                      <a:endParaRPr lang="en-US" sz="1200" noProof="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noProof="0"/>
                        <a:t>low</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43915461"/>
                  </a:ext>
                </a:extLst>
              </a:tr>
              <a:tr h="0">
                <a:tc vMerge="1">
                  <a:txBody>
                    <a:bodyPr/>
                    <a:lstStyle/>
                    <a:p>
                      <a:pPr algn="ctr"/>
                      <a:endParaRPr lang="de-DE" sz="1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noProof="0"/>
                        <a:t>Mel Spectrogram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noProof="0"/>
                        <a:t>w_stft, h_size, n_mels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noProof="0" dirty="0"/>
                        <a:t>low</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4532426"/>
                  </a:ext>
                </a:extLst>
              </a:tr>
            </a:tbl>
          </a:graphicData>
        </a:graphic>
      </p:graphicFrame>
    </p:spTree>
    <p:extLst>
      <p:ext uri="{BB962C8B-B14F-4D97-AF65-F5344CB8AC3E}">
        <p14:creationId xmlns:p14="http://schemas.microsoft.com/office/powerpoint/2010/main" val="20088232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a:xfrm>
            <a:off x="527222" y="493615"/>
            <a:ext cx="10826578" cy="356049"/>
          </a:xfrm>
        </p:spPr>
        <p:txBody>
          <a:bodyPr>
            <a:normAutofit fontScale="90000"/>
          </a:bodyPr>
          <a:lstStyle/>
          <a:p>
            <a:r>
              <a:rPr lang="en-US" sz="2800" dirty="0"/>
              <a:t>Conversion process to image.</a:t>
            </a:r>
          </a:p>
        </p:txBody>
      </p:sp>
      <p:sp>
        <p:nvSpPr>
          <p:cNvPr id="5" name="Inhaltsplatzhalter 4"/>
          <p:cNvSpPr>
            <a:spLocks noGrp="1"/>
          </p:cNvSpPr>
          <p:nvPr>
            <p:ph idx="1"/>
          </p:nvPr>
        </p:nvSpPr>
        <p:spPr>
          <a:xfrm>
            <a:off x="527222" y="1027688"/>
            <a:ext cx="10826578" cy="5149275"/>
          </a:xfrm>
        </p:spPr>
        <p:txBody>
          <a:bodyPr>
            <a:normAutofit/>
          </a:bodyPr>
          <a:lstStyle/>
          <a:p>
            <a:pPr marL="342900" indent="-342900">
              <a:buFont typeface="Arial" panose="020B0604020202020204" pitchFamily="34" charset="0"/>
              <a:buChar char="•"/>
            </a:pPr>
            <a:r>
              <a:rPr lang="en-US" sz="1800" noProof="0" dirty="0" err="1"/>
              <a:t>Exa</a:t>
            </a:r>
            <a:r>
              <a:rPr lang="en-US" sz="1800" dirty="0" err="1"/>
              <a:t>mple</a:t>
            </a:r>
            <a:r>
              <a:rPr lang="en-US" sz="1800" noProof="0" dirty="0"/>
              <a:t>: Shor-time Fourier transform</a:t>
            </a:r>
          </a:p>
          <a:p>
            <a:pPr marL="342900" indent="-342900">
              <a:buFont typeface="Arial" panose="020B0604020202020204" pitchFamily="34" charset="0"/>
              <a:buChar char="•"/>
            </a:pPr>
            <a:r>
              <a:rPr lang="en-US" sz="1800" noProof="0" dirty="0" err="1"/>
              <a:t>w_size</a:t>
            </a:r>
            <a:r>
              <a:rPr lang="en-US" sz="1800" noProof="0" dirty="0"/>
              <a:t> = 25600, </a:t>
            </a:r>
            <a:r>
              <a:rPr lang="en-US" sz="1800" noProof="0" dirty="0" err="1"/>
              <a:t>hop_size</a:t>
            </a:r>
            <a:r>
              <a:rPr lang="en-US" sz="1800" noProof="0" dirty="0"/>
              <a:t> = 2560</a:t>
            </a:r>
          </a:p>
          <a:p>
            <a:pPr marL="342900" indent="-342900">
              <a:buFont typeface="Arial" panose="020B0604020202020204" pitchFamily="34" charset="0"/>
              <a:buChar char="•"/>
            </a:pPr>
            <a:r>
              <a:rPr lang="en-US" sz="1800" noProof="0" dirty="0" err="1"/>
              <a:t>w_stft</a:t>
            </a:r>
            <a:r>
              <a:rPr lang="en-US" sz="1800" noProof="0" dirty="0"/>
              <a:t> = 2560, </a:t>
            </a:r>
            <a:r>
              <a:rPr lang="en-US" sz="1800" noProof="0" dirty="0" err="1"/>
              <a:t>h_size</a:t>
            </a:r>
            <a:r>
              <a:rPr lang="en-US" sz="1800" dirty="0"/>
              <a:t> = 256</a:t>
            </a:r>
          </a:p>
          <a:p>
            <a:endParaRPr lang="en-US" sz="2000" noProof="0" dirty="0"/>
          </a:p>
        </p:txBody>
      </p:sp>
      <p:sp>
        <p:nvSpPr>
          <p:cNvPr id="2" name="Footer Placeholder 1">
            <a:extLst>
              <a:ext uri="{FF2B5EF4-FFF2-40B4-BE49-F238E27FC236}">
                <a16:creationId xmlns:a16="http://schemas.microsoft.com/office/drawing/2014/main" id="{F57D09D8-55EB-F516-279E-8D27D956B9E6}"/>
              </a:ext>
            </a:extLst>
          </p:cNvPr>
          <p:cNvSpPr>
            <a:spLocks noGrp="1"/>
          </p:cNvSpPr>
          <p:nvPr>
            <p:ph type="ftr" sz="quarter" idx="3"/>
          </p:nvPr>
        </p:nvSpPr>
        <p:spPr/>
        <p:txBody>
          <a:bodyPr/>
          <a:lstStyle/>
          <a:p>
            <a:pPr>
              <a:defRPr/>
            </a:pPr>
            <a:r>
              <a:rPr lang="de-DE" altLang="de-DE" b="1"/>
              <a:t>Pham Anh Khoa, 23.05.2023</a:t>
            </a:r>
            <a:endParaRPr lang="de-DE" altLang="de-DE"/>
          </a:p>
        </p:txBody>
      </p:sp>
      <p:pic>
        <p:nvPicPr>
          <p:cNvPr id="12" name="Picture 11">
            <a:extLst>
              <a:ext uri="{FF2B5EF4-FFF2-40B4-BE49-F238E27FC236}">
                <a16:creationId xmlns:a16="http://schemas.microsoft.com/office/drawing/2014/main" id="{48E134F7-5D3C-D711-A52E-72B8B9AE28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60757" y="550213"/>
            <a:ext cx="3103503" cy="2588573"/>
          </a:xfrm>
          <a:prstGeom prst="rect">
            <a:avLst/>
          </a:prstGeom>
        </p:spPr>
      </p:pic>
      <p:pic>
        <p:nvPicPr>
          <p:cNvPr id="14" name="Picture 13">
            <a:extLst>
              <a:ext uri="{FF2B5EF4-FFF2-40B4-BE49-F238E27FC236}">
                <a16:creationId xmlns:a16="http://schemas.microsoft.com/office/drawing/2014/main" id="{FB6661A7-C025-5188-F6EC-1BD2CA8240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52355" y="3251323"/>
            <a:ext cx="3102534" cy="2868380"/>
          </a:xfrm>
          <a:prstGeom prst="rect">
            <a:avLst/>
          </a:prstGeom>
        </p:spPr>
      </p:pic>
      <p:pic>
        <p:nvPicPr>
          <p:cNvPr id="18" name="Picture 17">
            <a:extLst>
              <a:ext uri="{FF2B5EF4-FFF2-40B4-BE49-F238E27FC236}">
                <a16:creationId xmlns:a16="http://schemas.microsoft.com/office/drawing/2014/main" id="{8B45171D-2FBB-816A-1E60-879BBA436AA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08343" y="3278403"/>
            <a:ext cx="3208330" cy="2856014"/>
          </a:xfrm>
          <a:prstGeom prst="rect">
            <a:avLst/>
          </a:prstGeom>
        </p:spPr>
      </p:pic>
      <p:pic>
        <p:nvPicPr>
          <p:cNvPr id="24" name="Picture 23">
            <a:extLst>
              <a:ext uri="{FF2B5EF4-FFF2-40B4-BE49-F238E27FC236}">
                <a16:creationId xmlns:a16="http://schemas.microsoft.com/office/drawing/2014/main" id="{14FD9D8B-CACD-0AA1-ADF4-D92B57C4F14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261350" y="3316810"/>
            <a:ext cx="3149104" cy="2770922"/>
          </a:xfrm>
          <a:prstGeom prst="rect">
            <a:avLst/>
          </a:prstGeom>
          <a:ln>
            <a:noFill/>
          </a:ln>
        </p:spPr>
      </p:pic>
      <p:sp>
        <p:nvSpPr>
          <p:cNvPr id="3" name="TextBox 2">
            <a:extLst>
              <a:ext uri="{FF2B5EF4-FFF2-40B4-BE49-F238E27FC236}">
                <a16:creationId xmlns:a16="http://schemas.microsoft.com/office/drawing/2014/main" id="{622B0894-A36C-064F-3BBC-FFDD41B628BB}"/>
              </a:ext>
            </a:extLst>
          </p:cNvPr>
          <p:cNvSpPr txBox="1"/>
          <p:nvPr/>
        </p:nvSpPr>
        <p:spPr>
          <a:xfrm>
            <a:off x="1452355" y="6115323"/>
            <a:ext cx="4749282" cy="369332"/>
          </a:xfrm>
          <a:prstGeom prst="rect">
            <a:avLst/>
          </a:prstGeom>
          <a:noFill/>
        </p:spPr>
        <p:txBody>
          <a:bodyPr wrap="square" rtlCol="0">
            <a:spAutoFit/>
          </a:bodyPr>
          <a:lstStyle/>
          <a:p>
            <a:r>
              <a:rPr lang="en-US" dirty="0">
                <a:latin typeface="Rotis Sans Serif Std" panose="020B0503030202020304" pitchFamily="34" charset="77"/>
              </a:rPr>
              <a:t>Figure 10: Example STFT</a:t>
            </a:r>
          </a:p>
        </p:txBody>
      </p:sp>
      <p:cxnSp>
        <p:nvCxnSpPr>
          <p:cNvPr id="20" name="Straight Arrow Connector 19">
            <a:extLst>
              <a:ext uri="{FF2B5EF4-FFF2-40B4-BE49-F238E27FC236}">
                <a16:creationId xmlns:a16="http://schemas.microsoft.com/office/drawing/2014/main" id="{27457206-0992-C95D-5361-84B551C3BE17}"/>
              </a:ext>
            </a:extLst>
          </p:cNvPr>
          <p:cNvCxnSpPr>
            <a:cxnSpLocks/>
            <a:endCxn id="14" idx="0"/>
          </p:cNvCxnSpPr>
          <p:nvPr/>
        </p:nvCxnSpPr>
        <p:spPr>
          <a:xfrm flipH="1">
            <a:off x="3003622" y="1736226"/>
            <a:ext cx="2372718" cy="1515097"/>
          </a:xfrm>
          <a:prstGeom prst="straightConnector1">
            <a:avLst/>
          </a:prstGeom>
          <a:ln w="25400">
            <a:tailEnd type="triangle"/>
          </a:ln>
        </p:spPr>
        <p:style>
          <a:lnRef idx="1">
            <a:schemeClr val="accent2"/>
          </a:lnRef>
          <a:fillRef idx="0">
            <a:schemeClr val="accent2"/>
          </a:fillRef>
          <a:effectRef idx="0">
            <a:schemeClr val="accent2"/>
          </a:effectRef>
          <a:fontRef idx="minor">
            <a:schemeClr val="tx1"/>
          </a:fontRef>
        </p:style>
      </p:cxnSp>
      <p:cxnSp>
        <p:nvCxnSpPr>
          <p:cNvPr id="25" name="Elbow Connector 24">
            <a:extLst>
              <a:ext uri="{FF2B5EF4-FFF2-40B4-BE49-F238E27FC236}">
                <a16:creationId xmlns:a16="http://schemas.microsoft.com/office/drawing/2014/main" id="{A4F7FCD4-4508-1743-C2D3-28C90B128566}"/>
              </a:ext>
            </a:extLst>
          </p:cNvPr>
          <p:cNvCxnSpPr>
            <a:cxnSpLocks/>
          </p:cNvCxnSpPr>
          <p:nvPr/>
        </p:nvCxnSpPr>
        <p:spPr>
          <a:xfrm rot="5400000">
            <a:off x="5519318" y="2223103"/>
            <a:ext cx="1490938" cy="648545"/>
          </a:xfrm>
          <a:prstGeom prst="bentConnector3">
            <a:avLst>
              <a:gd name="adj1" fmla="val 50000"/>
            </a:avLst>
          </a:prstGeom>
          <a:ln w="25400">
            <a:tailEnd type="triangle"/>
          </a:ln>
        </p:spPr>
        <p:style>
          <a:lnRef idx="1">
            <a:schemeClr val="accent2"/>
          </a:lnRef>
          <a:fillRef idx="0">
            <a:schemeClr val="accent2"/>
          </a:fillRef>
          <a:effectRef idx="0">
            <a:schemeClr val="accent2"/>
          </a:effectRef>
          <a:fontRef idx="minor">
            <a:schemeClr val="tx1"/>
          </a:fontRef>
        </p:style>
      </p:cxnSp>
      <p:cxnSp>
        <p:nvCxnSpPr>
          <p:cNvPr id="28" name="Straight Arrow Connector 27">
            <a:extLst>
              <a:ext uri="{FF2B5EF4-FFF2-40B4-BE49-F238E27FC236}">
                <a16:creationId xmlns:a16="http://schemas.microsoft.com/office/drawing/2014/main" id="{451B0F84-37F6-9616-6365-4D4E4C4C8E19}"/>
              </a:ext>
            </a:extLst>
          </p:cNvPr>
          <p:cNvCxnSpPr>
            <a:cxnSpLocks/>
            <a:endCxn id="24" idx="0"/>
          </p:cNvCxnSpPr>
          <p:nvPr/>
        </p:nvCxnSpPr>
        <p:spPr>
          <a:xfrm>
            <a:off x="7754471" y="1736226"/>
            <a:ext cx="2081431" cy="1580584"/>
          </a:xfrm>
          <a:prstGeom prst="straightConnector1">
            <a:avLst/>
          </a:prstGeom>
          <a:ln w="25400">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6482345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a:xfrm>
            <a:off x="527222" y="493615"/>
            <a:ext cx="10826578" cy="356049"/>
          </a:xfrm>
        </p:spPr>
        <p:txBody>
          <a:bodyPr>
            <a:normAutofit fontScale="90000"/>
          </a:bodyPr>
          <a:lstStyle/>
          <a:p>
            <a:r>
              <a:rPr lang="en-US" sz="2800" dirty="0"/>
              <a:t>Create and train model</a:t>
            </a:r>
          </a:p>
        </p:txBody>
      </p:sp>
      <p:sp>
        <p:nvSpPr>
          <p:cNvPr id="5" name="Inhaltsplatzhalter 4"/>
          <p:cNvSpPr>
            <a:spLocks noGrp="1"/>
          </p:cNvSpPr>
          <p:nvPr>
            <p:ph idx="1"/>
          </p:nvPr>
        </p:nvSpPr>
        <p:spPr>
          <a:xfrm>
            <a:off x="527222" y="854362"/>
            <a:ext cx="10826578" cy="5149275"/>
          </a:xfrm>
        </p:spPr>
        <p:txBody>
          <a:bodyPr>
            <a:normAutofit/>
          </a:bodyPr>
          <a:lstStyle/>
          <a:p>
            <a:pPr marL="342900" indent="-342900">
              <a:buFont typeface="Arial" panose="020B0604020202020204" pitchFamily="34" charset="0"/>
              <a:buChar char="•"/>
            </a:pPr>
            <a:r>
              <a:rPr lang="en-US" sz="1800" noProof="0" dirty="0"/>
              <a:t>Structure: </a:t>
            </a:r>
            <a:r>
              <a:rPr lang="en-US" sz="1800" noProof="0" dirty="0" err="1"/>
              <a:t>EfficientNet</a:t>
            </a:r>
            <a:r>
              <a:rPr lang="en-US" sz="1800" dirty="0"/>
              <a:t>-</a:t>
            </a:r>
            <a:r>
              <a:rPr lang="en-US" sz="1800" noProof="0" dirty="0"/>
              <a:t>B0</a:t>
            </a:r>
          </a:p>
          <a:p>
            <a:pPr marL="342900" indent="-342900">
              <a:buFont typeface="Arial" panose="020B0604020202020204" pitchFamily="34" charset="0"/>
              <a:buChar char="•"/>
            </a:pPr>
            <a:r>
              <a:rPr lang="en-US" sz="1800" dirty="0"/>
              <a:t>Input: 3 (default) to 2</a:t>
            </a:r>
          </a:p>
          <a:p>
            <a:pPr marL="342900" indent="-342900">
              <a:buFont typeface="Arial" panose="020B0604020202020204" pitchFamily="34" charset="0"/>
              <a:buChar char="•"/>
            </a:pPr>
            <a:r>
              <a:rPr lang="en-US" sz="1800" dirty="0"/>
              <a:t>Output: 1000 (default) to 1</a:t>
            </a:r>
          </a:p>
          <a:p>
            <a:pPr marL="342900" indent="-342900">
              <a:buFont typeface="Arial" panose="020B0604020202020204" pitchFamily="34" charset="0"/>
              <a:buChar char="•"/>
            </a:pPr>
            <a:r>
              <a:rPr lang="en-US" sz="1800" noProof="0" dirty="0"/>
              <a:t>Resize </a:t>
            </a:r>
            <a:r>
              <a:rPr lang="en-US" sz="1800" dirty="0"/>
              <a:t>input to (256,256) then center crop to (224,224)</a:t>
            </a:r>
          </a:p>
          <a:p>
            <a:r>
              <a:rPr lang="en-US" sz="1800" dirty="0"/>
              <a:t>Table 4: Default structure of EfficientNet-B0</a:t>
            </a:r>
            <a:endParaRPr lang="en-US" sz="1800" noProof="0" dirty="0"/>
          </a:p>
        </p:txBody>
      </p:sp>
      <p:sp>
        <p:nvSpPr>
          <p:cNvPr id="2" name="Footer Placeholder 1">
            <a:extLst>
              <a:ext uri="{FF2B5EF4-FFF2-40B4-BE49-F238E27FC236}">
                <a16:creationId xmlns:a16="http://schemas.microsoft.com/office/drawing/2014/main" id="{F57D09D8-55EB-F516-279E-8D27D956B9E6}"/>
              </a:ext>
            </a:extLst>
          </p:cNvPr>
          <p:cNvSpPr>
            <a:spLocks noGrp="1"/>
          </p:cNvSpPr>
          <p:nvPr>
            <p:ph type="ftr" sz="quarter" idx="3"/>
          </p:nvPr>
        </p:nvSpPr>
        <p:spPr/>
        <p:txBody>
          <a:bodyPr/>
          <a:lstStyle/>
          <a:p>
            <a:pPr>
              <a:defRPr/>
            </a:pPr>
            <a:r>
              <a:rPr lang="de-DE" altLang="de-DE" b="1"/>
              <a:t>Pham Anh Khoa, 23.05.2023</a:t>
            </a:r>
            <a:endParaRPr lang="de-DE" altLang="de-DE"/>
          </a:p>
        </p:txBody>
      </p:sp>
      <p:graphicFrame>
        <p:nvGraphicFramePr>
          <p:cNvPr id="3" name="Table 5">
            <a:extLst>
              <a:ext uri="{FF2B5EF4-FFF2-40B4-BE49-F238E27FC236}">
                <a16:creationId xmlns:a16="http://schemas.microsoft.com/office/drawing/2014/main" id="{A4CB8578-B111-05B2-AAA1-8EE793E18C4B}"/>
              </a:ext>
            </a:extLst>
          </p:cNvPr>
          <p:cNvGraphicFramePr>
            <a:graphicFrameLocks noGrp="1"/>
          </p:cNvGraphicFramePr>
          <p:nvPr>
            <p:extLst>
              <p:ext uri="{D42A27DB-BD31-4B8C-83A1-F6EECF244321}">
                <p14:modId xmlns:p14="http://schemas.microsoft.com/office/powerpoint/2010/main" val="1810302202"/>
              </p:ext>
            </p:extLst>
          </p:nvPr>
        </p:nvGraphicFramePr>
        <p:xfrm>
          <a:off x="527222" y="2655985"/>
          <a:ext cx="10368385" cy="3708400"/>
        </p:xfrm>
        <a:graphic>
          <a:graphicData uri="http://schemas.openxmlformats.org/drawingml/2006/table">
            <a:tbl>
              <a:tblPr firstRow="1" bandRow="1">
                <a:tableStyleId>{073A0DAA-6AF3-43AB-8588-CEC1D06C72B9}</a:tableStyleId>
              </a:tblPr>
              <a:tblGrid>
                <a:gridCol w="751072">
                  <a:extLst>
                    <a:ext uri="{9D8B030D-6E8A-4147-A177-3AD203B41FA5}">
                      <a16:colId xmlns:a16="http://schemas.microsoft.com/office/drawing/2014/main" val="4171841849"/>
                    </a:ext>
                  </a:extLst>
                </a:gridCol>
                <a:gridCol w="2761861">
                  <a:extLst>
                    <a:ext uri="{9D8B030D-6E8A-4147-A177-3AD203B41FA5}">
                      <a16:colId xmlns:a16="http://schemas.microsoft.com/office/drawing/2014/main" val="1546597026"/>
                    </a:ext>
                  </a:extLst>
                </a:gridCol>
                <a:gridCol w="2708098">
                  <a:extLst>
                    <a:ext uri="{9D8B030D-6E8A-4147-A177-3AD203B41FA5}">
                      <a16:colId xmlns:a16="http://schemas.microsoft.com/office/drawing/2014/main" val="3195902201"/>
                    </a:ext>
                  </a:extLst>
                </a:gridCol>
                <a:gridCol w="2073677">
                  <a:extLst>
                    <a:ext uri="{9D8B030D-6E8A-4147-A177-3AD203B41FA5}">
                      <a16:colId xmlns:a16="http://schemas.microsoft.com/office/drawing/2014/main" val="3202794542"/>
                    </a:ext>
                  </a:extLst>
                </a:gridCol>
                <a:gridCol w="2073677">
                  <a:extLst>
                    <a:ext uri="{9D8B030D-6E8A-4147-A177-3AD203B41FA5}">
                      <a16:colId xmlns:a16="http://schemas.microsoft.com/office/drawing/2014/main" val="3968203693"/>
                    </a:ext>
                  </a:extLst>
                </a:gridCol>
              </a:tblGrid>
              <a:tr h="370840">
                <a:tc>
                  <a:txBody>
                    <a:bodyPr/>
                    <a:lstStyle/>
                    <a:p>
                      <a:pPr algn="ctr"/>
                      <a:r>
                        <a:rPr lang="en-US" dirty="0"/>
                        <a:t>Stage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Operator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Resolution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Channels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Layers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255635"/>
                  </a:ext>
                </a:extLst>
              </a:tr>
              <a:tr h="370840">
                <a:tc>
                  <a:txBody>
                    <a:bodyPr/>
                    <a:lstStyle/>
                    <a:p>
                      <a:pPr algn="ctr"/>
                      <a:r>
                        <a:rPr lang="en-US"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Conv3x3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t>224 x 224</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32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21135870"/>
                  </a:ext>
                </a:extLst>
              </a:tr>
              <a:tr h="370840">
                <a:tc>
                  <a:txBody>
                    <a:bodyPr/>
                    <a:lstStyle/>
                    <a:p>
                      <a:pPr algn="ctr"/>
                      <a:r>
                        <a:rPr lang="en-US" dirty="0"/>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MBConv1,k3x3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112 x 112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45323402"/>
                  </a:ext>
                </a:extLst>
              </a:tr>
              <a:tr h="370840">
                <a:tc>
                  <a:txBody>
                    <a:bodyPr/>
                    <a:lstStyle/>
                    <a:p>
                      <a:pPr algn="ctr"/>
                      <a:r>
                        <a:rPr lang="en-US" dirty="0"/>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MBConv6,k3x3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t>112 x 112</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24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26318550"/>
                  </a:ext>
                </a:extLst>
              </a:tr>
              <a:tr h="370840">
                <a:tc>
                  <a:txBody>
                    <a:bodyPr/>
                    <a:lstStyle/>
                    <a:p>
                      <a:pPr algn="ctr"/>
                      <a:r>
                        <a:rPr lang="en-US" dirty="0"/>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MBConv6,k5x5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t>56 x 56</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40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910998726"/>
                  </a:ext>
                </a:extLst>
              </a:tr>
              <a:tr h="370840">
                <a:tc>
                  <a:txBody>
                    <a:bodyPr/>
                    <a:lstStyle/>
                    <a:p>
                      <a:pPr algn="ctr"/>
                      <a:r>
                        <a:rPr lang="en-US" dirty="0"/>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MBConv6,k3x3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t>28 x 28</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80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00248285"/>
                  </a:ext>
                </a:extLst>
              </a:tr>
              <a:tr h="370840">
                <a:tc>
                  <a:txBody>
                    <a:bodyPr/>
                    <a:lstStyle/>
                    <a:p>
                      <a:pPr algn="ctr"/>
                      <a:r>
                        <a:rPr lang="en-US" dirty="0"/>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MBConv6,k5x5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t>14 x 14</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112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67018453"/>
                  </a:ext>
                </a:extLst>
              </a:tr>
              <a:tr h="370840">
                <a:tc>
                  <a:txBody>
                    <a:bodyPr/>
                    <a:lstStyle/>
                    <a:p>
                      <a:pPr algn="ctr"/>
                      <a:r>
                        <a:rPr lang="en-US" dirty="0"/>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MBConv6,k5x5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t>14 x 14</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192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617302"/>
                  </a:ext>
                </a:extLst>
              </a:tr>
              <a:tr h="370840">
                <a:tc>
                  <a:txBody>
                    <a:bodyPr/>
                    <a:lstStyle/>
                    <a:p>
                      <a:pPr algn="ctr"/>
                      <a:r>
                        <a:rPr lang="en-US" dirty="0"/>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MBConv6,k3x3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t>7 x 7</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320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927128642"/>
                  </a:ext>
                </a:extLst>
              </a:tr>
              <a:tr h="370840">
                <a:tc>
                  <a:txBody>
                    <a:bodyPr/>
                    <a:lstStyle/>
                    <a:p>
                      <a:pPr algn="ctr"/>
                      <a:r>
                        <a:rPr lang="en-US" dirty="0"/>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Conv1x1 &amp; Pooling &amp;FC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7 x 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1280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17870421"/>
                  </a:ext>
                </a:extLst>
              </a:tr>
            </a:tbl>
          </a:graphicData>
        </a:graphic>
      </p:graphicFrame>
    </p:spTree>
    <p:extLst>
      <p:ext uri="{BB962C8B-B14F-4D97-AF65-F5344CB8AC3E}">
        <p14:creationId xmlns:p14="http://schemas.microsoft.com/office/powerpoint/2010/main" val="40104935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a:xfrm>
            <a:off x="527222" y="493615"/>
            <a:ext cx="10826578" cy="356049"/>
          </a:xfrm>
        </p:spPr>
        <p:txBody>
          <a:bodyPr>
            <a:normAutofit fontScale="90000"/>
          </a:bodyPr>
          <a:lstStyle/>
          <a:p>
            <a:r>
              <a:rPr lang="en-US" sz="2800" dirty="0"/>
              <a:t>Create and train model</a:t>
            </a:r>
          </a:p>
        </p:txBody>
      </p:sp>
      <p:sp>
        <p:nvSpPr>
          <p:cNvPr id="5" name="Inhaltsplatzhalter 4"/>
          <p:cNvSpPr>
            <a:spLocks noGrp="1"/>
          </p:cNvSpPr>
          <p:nvPr>
            <p:ph idx="1"/>
          </p:nvPr>
        </p:nvSpPr>
        <p:spPr>
          <a:xfrm>
            <a:off x="527222" y="854362"/>
            <a:ext cx="10826578" cy="5149275"/>
          </a:xfrm>
        </p:spPr>
        <p:txBody>
          <a:bodyPr>
            <a:normAutofit/>
          </a:bodyPr>
          <a:lstStyle/>
          <a:p>
            <a:pPr marL="342900" indent="-342900">
              <a:buFont typeface="Arial" panose="020B0604020202020204" pitchFamily="34" charset="0"/>
              <a:buChar char="•"/>
            </a:pPr>
            <a:r>
              <a:rPr lang="en-US" sz="1800" noProof="0" dirty="0"/>
              <a:t>Cross validation</a:t>
            </a:r>
          </a:p>
          <a:p>
            <a:pPr marL="800100" lvl="1" indent="-342900">
              <a:buFont typeface="Arial" panose="020B0604020202020204" pitchFamily="34" charset="0"/>
              <a:buChar char="•"/>
            </a:pPr>
            <a:r>
              <a:rPr lang="en-US" sz="1800" noProof="0" dirty="0"/>
              <a:t>Fine the best hyperparameters</a:t>
            </a:r>
          </a:p>
          <a:p>
            <a:pPr marL="342900" indent="-342900">
              <a:buFont typeface="Arial" panose="020B0604020202020204" pitchFamily="34" charset="0"/>
              <a:buChar char="•"/>
            </a:pPr>
            <a:r>
              <a:rPr lang="en-US" sz="1800" dirty="0"/>
              <a:t>Fix hyperparameters:</a:t>
            </a:r>
          </a:p>
          <a:p>
            <a:pPr marL="742950" lvl="1" indent="-285750">
              <a:buFont typeface="Arial" panose="020B0604020202020204" pitchFamily="34" charset="0"/>
              <a:buChar char="•"/>
            </a:pPr>
            <a:r>
              <a:rPr lang="en-US" sz="1800" dirty="0">
                <a:solidFill>
                  <a:schemeClr val="tx1"/>
                </a:solidFill>
              </a:rPr>
              <a:t>Model’s structure: EfficientNet</a:t>
            </a:r>
            <a:r>
              <a:rPr lang="en-US" sz="1800" dirty="0"/>
              <a:t>-</a:t>
            </a:r>
            <a:r>
              <a:rPr lang="en-US" sz="1800" dirty="0">
                <a:solidFill>
                  <a:schemeClr val="tx1"/>
                </a:solidFill>
              </a:rPr>
              <a:t>B0</a:t>
            </a:r>
          </a:p>
          <a:p>
            <a:pPr marL="742950" lvl="1" indent="-285750">
              <a:buFont typeface="Arial" panose="020B0604020202020204" pitchFamily="34" charset="0"/>
              <a:buChar char="•"/>
            </a:pPr>
            <a:r>
              <a:rPr lang="en-US" sz="1800" dirty="0">
                <a:solidFill>
                  <a:schemeClr val="tx1"/>
                </a:solidFill>
              </a:rPr>
              <a:t>RP, GAF, MTF: Reduce the samples : no</a:t>
            </a:r>
          </a:p>
          <a:p>
            <a:pPr marL="742950" lvl="1" indent="-285750">
              <a:buFont typeface="Arial" panose="020B0604020202020204" pitchFamily="34" charset="0"/>
              <a:buChar char="•"/>
            </a:pPr>
            <a:r>
              <a:rPr lang="en-US" sz="1800" dirty="0">
                <a:solidFill>
                  <a:schemeClr val="tx1"/>
                </a:solidFill>
              </a:rPr>
              <a:t>STFT, MS: Padding: yes, </a:t>
            </a:r>
            <a:r>
              <a:rPr lang="en-US" sz="1800" dirty="0" err="1">
                <a:solidFill>
                  <a:schemeClr val="tx1"/>
                </a:solidFill>
              </a:rPr>
              <a:t>window_name</a:t>
            </a:r>
            <a:r>
              <a:rPr lang="en-US" sz="1800" dirty="0">
                <a:solidFill>
                  <a:schemeClr val="tx1"/>
                </a:solidFill>
              </a:rPr>
              <a:t>: </a:t>
            </a:r>
            <a:r>
              <a:rPr lang="en-US" sz="1800" dirty="0" err="1">
                <a:solidFill>
                  <a:schemeClr val="tx1"/>
                </a:solidFill>
              </a:rPr>
              <a:t>hann</a:t>
            </a:r>
            <a:endParaRPr lang="en-US" sz="1800" dirty="0">
              <a:solidFill>
                <a:schemeClr val="tx1"/>
              </a:solidFill>
            </a:endParaRPr>
          </a:p>
          <a:p>
            <a:pPr marL="742950" lvl="1" indent="-285750">
              <a:buFont typeface="Arial" panose="020B0604020202020204" pitchFamily="34" charset="0"/>
              <a:buChar char="•"/>
            </a:pPr>
            <a:r>
              <a:rPr lang="en-US" sz="1800" dirty="0">
                <a:solidFill>
                  <a:schemeClr val="tx1"/>
                </a:solidFill>
              </a:rPr>
              <a:t>CWT: </a:t>
            </a:r>
            <a:r>
              <a:rPr lang="en-US" sz="1800" dirty="0" err="1">
                <a:solidFill>
                  <a:schemeClr val="tx1"/>
                </a:solidFill>
              </a:rPr>
              <a:t>wavelet_name</a:t>
            </a:r>
            <a:r>
              <a:rPr lang="en-US" sz="1800" dirty="0">
                <a:solidFill>
                  <a:schemeClr val="tx1"/>
                </a:solidFill>
              </a:rPr>
              <a:t>: </a:t>
            </a:r>
            <a:r>
              <a:rPr lang="en-US" sz="1800" dirty="0" err="1">
                <a:solidFill>
                  <a:schemeClr val="tx1"/>
                </a:solidFill>
              </a:rPr>
              <a:t>cmor</a:t>
            </a:r>
            <a:r>
              <a:rPr lang="en-US" sz="1800" dirty="0">
                <a:solidFill>
                  <a:schemeClr val="tx1"/>
                </a:solidFill>
              </a:rPr>
              <a:t>, fc = 1 Hz, b = 1.5</a:t>
            </a:r>
          </a:p>
          <a:p>
            <a:pPr marL="742950" lvl="1" indent="-285750">
              <a:buFont typeface="Arial" panose="020B0604020202020204" pitchFamily="34" charset="0"/>
              <a:buChar char="•"/>
            </a:pPr>
            <a:r>
              <a:rPr lang="en-US" sz="1800" dirty="0">
                <a:solidFill>
                  <a:schemeClr val="tx1"/>
                </a:solidFill>
              </a:rPr>
              <a:t>K-Fold: 5</a:t>
            </a:r>
          </a:p>
          <a:p>
            <a:pPr marL="742950" lvl="1" indent="-285750">
              <a:buFont typeface="Arial" panose="020B0604020202020204" pitchFamily="34" charset="0"/>
              <a:buChar char="•"/>
            </a:pPr>
            <a:r>
              <a:rPr lang="en-US" sz="1800" dirty="0">
                <a:solidFill>
                  <a:schemeClr val="tx1"/>
                </a:solidFill>
              </a:rPr>
              <a:t>Hyperparameters tuning </a:t>
            </a:r>
            <a:r>
              <a:rPr lang="en-US" sz="1800" dirty="0"/>
              <a:t>o</a:t>
            </a:r>
            <a:r>
              <a:rPr lang="en-US" sz="1800" dirty="0">
                <a:solidFill>
                  <a:schemeClr val="tx1"/>
                </a:solidFill>
              </a:rPr>
              <a:t>ptimizer: Tree-structured </a:t>
            </a:r>
            <a:r>
              <a:rPr lang="en-US" sz="1800" dirty="0" err="1">
                <a:solidFill>
                  <a:schemeClr val="tx1"/>
                </a:solidFill>
              </a:rPr>
              <a:t>Parzen</a:t>
            </a:r>
            <a:r>
              <a:rPr lang="en-US" sz="1800" dirty="0">
                <a:solidFill>
                  <a:schemeClr val="tx1"/>
                </a:solidFill>
              </a:rPr>
              <a:t> Estimator Sampler</a:t>
            </a:r>
          </a:p>
          <a:p>
            <a:pPr marL="742950" lvl="1" indent="-285750">
              <a:buFont typeface="Arial" panose="020B0604020202020204" pitchFamily="34" charset="0"/>
              <a:buChar char="•"/>
            </a:pPr>
            <a:r>
              <a:rPr lang="en-US" sz="1800" dirty="0">
                <a:solidFill>
                  <a:schemeClr val="tx1"/>
                </a:solidFill>
              </a:rPr>
              <a:t>Loss: MAE</a:t>
            </a:r>
          </a:p>
          <a:p>
            <a:pPr marL="742950" lvl="1" indent="-285750">
              <a:buFont typeface="Arial" panose="020B0604020202020204" pitchFamily="34" charset="0"/>
              <a:buChar char="•"/>
            </a:pPr>
            <a:r>
              <a:rPr lang="en-US" sz="1800" dirty="0">
                <a:solidFill>
                  <a:schemeClr val="tx1"/>
                </a:solidFill>
              </a:rPr>
              <a:t>Model selection by: Score</a:t>
            </a:r>
            <a:endParaRPr lang="en-US" sz="1800" noProof="0" dirty="0"/>
          </a:p>
        </p:txBody>
      </p:sp>
      <p:sp>
        <p:nvSpPr>
          <p:cNvPr id="2" name="Footer Placeholder 1">
            <a:extLst>
              <a:ext uri="{FF2B5EF4-FFF2-40B4-BE49-F238E27FC236}">
                <a16:creationId xmlns:a16="http://schemas.microsoft.com/office/drawing/2014/main" id="{F57D09D8-55EB-F516-279E-8D27D956B9E6}"/>
              </a:ext>
            </a:extLst>
          </p:cNvPr>
          <p:cNvSpPr>
            <a:spLocks noGrp="1"/>
          </p:cNvSpPr>
          <p:nvPr>
            <p:ph type="ftr" sz="quarter" idx="3"/>
          </p:nvPr>
        </p:nvSpPr>
        <p:spPr/>
        <p:txBody>
          <a:bodyPr/>
          <a:lstStyle/>
          <a:p>
            <a:pPr>
              <a:defRPr/>
            </a:pPr>
            <a:r>
              <a:rPr lang="de-DE" altLang="de-DE" b="1"/>
              <a:t>Pham Anh Khoa, 23.05.2023</a:t>
            </a:r>
            <a:endParaRPr lang="de-DE" altLang="de-DE"/>
          </a:p>
        </p:txBody>
      </p:sp>
    </p:spTree>
    <p:extLst>
      <p:ext uri="{BB962C8B-B14F-4D97-AF65-F5344CB8AC3E}">
        <p14:creationId xmlns:p14="http://schemas.microsoft.com/office/powerpoint/2010/main" val="1047742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a:xfrm>
            <a:off x="527222" y="493615"/>
            <a:ext cx="10826578" cy="356049"/>
          </a:xfrm>
        </p:spPr>
        <p:txBody>
          <a:bodyPr>
            <a:normAutofit fontScale="90000"/>
          </a:bodyPr>
          <a:lstStyle/>
          <a:p>
            <a:r>
              <a:rPr lang="en-US" sz="2800" dirty="0"/>
              <a:t>Create and train model.</a:t>
            </a:r>
            <a:endParaRPr lang="en-US" noProof="0" dirty="0"/>
          </a:p>
        </p:txBody>
      </p:sp>
      <mc:AlternateContent xmlns:mc="http://schemas.openxmlformats.org/markup-compatibility/2006" xmlns:a14="http://schemas.microsoft.com/office/drawing/2010/main">
        <mc:Choice Requires="a14">
          <p:sp>
            <p:nvSpPr>
              <p:cNvPr id="5" name="Inhaltsplatzhalter 4"/>
              <p:cNvSpPr>
                <a:spLocks noGrp="1"/>
              </p:cNvSpPr>
              <p:nvPr>
                <p:ph idx="1"/>
              </p:nvPr>
            </p:nvSpPr>
            <p:spPr>
              <a:xfrm>
                <a:off x="527222" y="1027688"/>
                <a:ext cx="10826578" cy="5149275"/>
              </a:xfrm>
            </p:spPr>
            <p:txBody>
              <a:bodyPr>
                <a:normAutofit lnSpcReduction="10000"/>
              </a:bodyPr>
              <a:lstStyle/>
              <a:p>
                <a:pPr marL="285750" indent="-285750">
                  <a:buFont typeface="Arial" panose="020B0604020202020204" pitchFamily="34" charset="0"/>
                  <a:buChar char="•"/>
                </a:pPr>
                <a:r>
                  <a:rPr lang="en-US" sz="1800" dirty="0"/>
                  <a:t>Score</a:t>
                </a:r>
                <a:endParaRPr lang="de-DE" sz="1800" i="1" dirty="0">
                  <a:latin typeface="Cambria Math" panose="02040503050406030204" pitchFamily="18" charset="0"/>
                </a:endParaRPr>
              </a:p>
              <a:p>
                <a:pPr marL="742950" lvl="1" indent="-285750">
                  <a:buFont typeface="Arial" panose="020B0604020202020204" pitchFamily="34" charset="0"/>
                  <a:buChar char="•"/>
                </a:pPr>
                <a14:m>
                  <m:oMath xmlns:m="http://schemas.openxmlformats.org/officeDocument/2006/math">
                    <m:sSub>
                      <m:sSubPr>
                        <m:ctrlPr>
                          <a:rPr lang="en-US" sz="1800" i="1" dirty="0" smtClean="0">
                            <a:latin typeface="Cambria Math" panose="02040503050406030204" pitchFamily="18" charset="0"/>
                          </a:rPr>
                        </m:ctrlPr>
                      </m:sSubPr>
                      <m:e>
                        <m:r>
                          <a:rPr lang="en-US" sz="1800" b="0" i="1" dirty="0" smtClean="0">
                            <a:latin typeface="Cambria Math" panose="02040503050406030204" pitchFamily="18" charset="0"/>
                          </a:rPr>
                          <m:t>%</m:t>
                        </m:r>
                        <m:r>
                          <a:rPr lang="en-US" sz="1800" b="0" i="1" dirty="0" smtClean="0">
                            <a:latin typeface="Cambria Math" panose="02040503050406030204" pitchFamily="18" charset="0"/>
                          </a:rPr>
                          <m:t>𝐸𝑟</m:t>
                        </m:r>
                      </m:e>
                      <m:sub>
                        <m:r>
                          <a:rPr lang="en-US" sz="1800" i="1" dirty="0">
                            <a:latin typeface="Cambria Math" panose="02040503050406030204" pitchFamily="18" charset="0"/>
                          </a:rPr>
                          <m:t>𝑖</m:t>
                        </m:r>
                      </m:sub>
                    </m:sSub>
                    <m:r>
                      <a:rPr lang="en-US" sz="1800" b="0" i="1" dirty="0" smtClean="0">
                        <a:latin typeface="Cambria Math" panose="02040503050406030204" pitchFamily="18" charset="0"/>
                      </a:rPr>
                      <m:t>=</m:t>
                    </m:r>
                    <m:r>
                      <a:rPr lang="en-US" sz="1800" i="1" dirty="0">
                        <a:latin typeface="Cambria Math" panose="02040503050406030204" pitchFamily="18" charset="0"/>
                      </a:rPr>
                      <m:t> </m:t>
                    </m:r>
                  </m:oMath>
                </a14:m>
                <a:r>
                  <a:rPr lang="en-US" sz="1800" noProof="0" dirty="0">
                    <a:latin typeface="Rotis Sans Serif Std" panose="020B0503030202020304" pitchFamily="34" charset="77"/>
                  </a:rPr>
                  <a:t>100 </a:t>
                </a:r>
                <a14:m>
                  <m:oMath xmlns:m="http://schemas.openxmlformats.org/officeDocument/2006/math">
                    <m:r>
                      <a:rPr lang="en-US" sz="1800" i="1" noProof="0" smtClean="0">
                        <a:latin typeface="Cambria Math" panose="02040503050406030204" pitchFamily="18" charset="0"/>
                        <a:ea typeface="Cambria Math" panose="02040503050406030204" pitchFamily="18" charset="0"/>
                      </a:rPr>
                      <m:t>∙</m:t>
                    </m:r>
                  </m:oMath>
                </a14:m>
                <a:r>
                  <a:rPr lang="en-US" sz="1800" noProof="0" dirty="0">
                    <a:latin typeface="Rotis Sans Serif Std" panose="020B0503030202020304" pitchFamily="34" charset="77"/>
                  </a:rPr>
                  <a:t> </a:t>
                </a:r>
                <a14:m>
                  <m:oMath xmlns:m="http://schemas.openxmlformats.org/officeDocument/2006/math">
                    <m:f>
                      <m:fPr>
                        <m:ctrlPr>
                          <a:rPr lang="en-US" sz="1800" i="1" noProof="0" dirty="0" smtClean="0">
                            <a:latin typeface="Cambria Math" panose="02040503050406030204" pitchFamily="18" charset="0"/>
                          </a:rPr>
                        </m:ctrlPr>
                      </m:fPr>
                      <m:num>
                        <m:sSub>
                          <m:sSubPr>
                            <m:ctrlPr>
                              <a:rPr lang="en-US" sz="1800" i="1" noProof="0" dirty="0" smtClean="0">
                                <a:latin typeface="Cambria Math" panose="02040503050406030204" pitchFamily="18" charset="0"/>
                              </a:rPr>
                            </m:ctrlPr>
                          </m:sSubPr>
                          <m:e>
                            <m:r>
                              <a:rPr lang="en-US" sz="1800" b="0" i="1" noProof="0" dirty="0" smtClean="0">
                                <a:latin typeface="Cambria Math" panose="02040503050406030204" pitchFamily="18" charset="0"/>
                              </a:rPr>
                              <m:t>𝑅𝑈𝐿</m:t>
                            </m:r>
                          </m:e>
                          <m:sub>
                            <m:r>
                              <a:rPr lang="en-US" sz="1800" b="0" i="1" noProof="0" dirty="0" smtClean="0">
                                <a:latin typeface="Cambria Math" panose="02040503050406030204" pitchFamily="18" charset="0"/>
                              </a:rPr>
                              <m:t>𝑡𝑟𝑢𝑒</m:t>
                            </m:r>
                            <m:r>
                              <a:rPr lang="en-US" sz="1800" b="0" i="1" noProof="0" dirty="0" smtClean="0">
                                <a:latin typeface="Cambria Math" panose="02040503050406030204" pitchFamily="18" charset="0"/>
                              </a:rPr>
                              <m:t>,</m:t>
                            </m:r>
                            <m:r>
                              <a:rPr lang="en-US" sz="1800" b="0" i="1" noProof="0" dirty="0" smtClean="0">
                                <a:latin typeface="Cambria Math" panose="02040503050406030204" pitchFamily="18" charset="0"/>
                              </a:rPr>
                              <m:t>𝑖</m:t>
                            </m:r>
                          </m:sub>
                        </m:sSub>
                        <m:r>
                          <a:rPr lang="en-US" sz="1800" b="0" i="1" noProof="0" dirty="0" smtClean="0">
                            <a:latin typeface="Cambria Math" panose="02040503050406030204" pitchFamily="18" charset="0"/>
                          </a:rPr>
                          <m:t> −</m:t>
                        </m:r>
                        <m:sSub>
                          <m:sSubPr>
                            <m:ctrlPr>
                              <a:rPr lang="en-US" sz="1800" b="0" i="1" noProof="0" dirty="0" smtClean="0">
                                <a:latin typeface="Cambria Math" panose="02040503050406030204" pitchFamily="18" charset="0"/>
                              </a:rPr>
                            </m:ctrlPr>
                          </m:sSubPr>
                          <m:e>
                            <m:r>
                              <a:rPr lang="en-US" sz="1800" b="0" i="1" noProof="0" dirty="0" smtClean="0">
                                <a:latin typeface="Cambria Math" panose="02040503050406030204" pitchFamily="18" charset="0"/>
                              </a:rPr>
                              <m:t>𝑅𝑈𝐿</m:t>
                            </m:r>
                          </m:e>
                          <m:sub>
                            <m:r>
                              <a:rPr lang="en-US" sz="1800" b="0" i="1" noProof="0" dirty="0" smtClean="0">
                                <a:latin typeface="Cambria Math" panose="02040503050406030204" pitchFamily="18" charset="0"/>
                              </a:rPr>
                              <m:t>𝑝𝑟𝑒𝑑</m:t>
                            </m:r>
                            <m:r>
                              <a:rPr lang="en-US" sz="1800" b="0" i="1" noProof="0" dirty="0" smtClean="0">
                                <a:latin typeface="Cambria Math" panose="02040503050406030204" pitchFamily="18" charset="0"/>
                              </a:rPr>
                              <m:t>,</m:t>
                            </m:r>
                            <m:r>
                              <a:rPr lang="en-US" sz="1800" b="0" i="1" noProof="0" dirty="0" smtClean="0">
                                <a:latin typeface="Cambria Math" panose="02040503050406030204" pitchFamily="18" charset="0"/>
                              </a:rPr>
                              <m:t>𝑖</m:t>
                            </m:r>
                          </m:sub>
                        </m:sSub>
                      </m:num>
                      <m:den>
                        <m:sSub>
                          <m:sSubPr>
                            <m:ctrlPr>
                              <a:rPr lang="en-US" sz="1800" i="1" dirty="0">
                                <a:latin typeface="Cambria Math" panose="02040503050406030204" pitchFamily="18" charset="0"/>
                              </a:rPr>
                            </m:ctrlPr>
                          </m:sSubPr>
                          <m:e>
                            <m:r>
                              <a:rPr lang="en-US" sz="1800" i="1" dirty="0">
                                <a:latin typeface="Cambria Math" panose="02040503050406030204" pitchFamily="18" charset="0"/>
                              </a:rPr>
                              <m:t>𝑅𝑈𝐿</m:t>
                            </m:r>
                          </m:e>
                          <m:sub>
                            <m:r>
                              <a:rPr lang="en-US" sz="1800" i="1" dirty="0">
                                <a:latin typeface="Cambria Math" panose="02040503050406030204" pitchFamily="18" charset="0"/>
                              </a:rPr>
                              <m:t>𝑡𝑟𝑢𝑒</m:t>
                            </m:r>
                            <m:r>
                              <a:rPr lang="en-US" sz="1800" i="1" dirty="0">
                                <a:latin typeface="Cambria Math" panose="02040503050406030204" pitchFamily="18" charset="0"/>
                              </a:rPr>
                              <m:t>,</m:t>
                            </m:r>
                            <m:r>
                              <a:rPr lang="en-US" sz="1800" i="1" dirty="0">
                                <a:latin typeface="Cambria Math" panose="02040503050406030204" pitchFamily="18" charset="0"/>
                              </a:rPr>
                              <m:t>𝑖</m:t>
                            </m:r>
                          </m:sub>
                        </m:sSub>
                      </m:den>
                    </m:f>
                  </m:oMath>
                </a14:m>
                <a:r>
                  <a:rPr lang="en-US" sz="1800" noProof="0" dirty="0">
                    <a:latin typeface="Rotis Sans Serif Std" panose="020B0503030202020304" pitchFamily="34" charset="77"/>
                  </a:rPr>
                  <a:t> 	wobei </a:t>
                </a:r>
                <a14:m>
                  <m:oMath xmlns:m="http://schemas.openxmlformats.org/officeDocument/2006/math">
                    <m:sSub>
                      <m:sSubPr>
                        <m:ctrlPr>
                          <a:rPr lang="en-US" sz="1800" i="1" dirty="0">
                            <a:latin typeface="Cambria Math" panose="02040503050406030204" pitchFamily="18" charset="0"/>
                          </a:rPr>
                        </m:ctrlPr>
                      </m:sSubPr>
                      <m:e>
                        <m:r>
                          <a:rPr lang="en-US" sz="1800" i="1" dirty="0">
                            <a:latin typeface="Cambria Math" panose="02040503050406030204" pitchFamily="18" charset="0"/>
                          </a:rPr>
                          <m:t>𝑅𝑈𝐿</m:t>
                        </m:r>
                      </m:e>
                      <m:sub>
                        <m:r>
                          <a:rPr lang="en-US" sz="1800" i="1" dirty="0">
                            <a:latin typeface="Cambria Math" panose="02040503050406030204" pitchFamily="18" charset="0"/>
                          </a:rPr>
                          <m:t>𝑡𝑟𝑢𝑒</m:t>
                        </m:r>
                        <m:r>
                          <a:rPr lang="en-US" sz="1800" i="1" dirty="0">
                            <a:latin typeface="Cambria Math" panose="02040503050406030204" pitchFamily="18" charset="0"/>
                          </a:rPr>
                          <m:t>,</m:t>
                        </m:r>
                        <m:r>
                          <a:rPr lang="en-US" sz="1800" i="1" dirty="0">
                            <a:latin typeface="Cambria Math" panose="02040503050406030204" pitchFamily="18" charset="0"/>
                          </a:rPr>
                          <m:t>𝑖</m:t>
                        </m:r>
                      </m:sub>
                    </m:sSub>
                    <m:r>
                      <a:rPr lang="en-US" sz="1800" i="1" dirty="0">
                        <a:latin typeface="Cambria Math" panose="02040503050406030204" pitchFamily="18" charset="0"/>
                      </a:rPr>
                      <m:t> </m:t>
                    </m:r>
                  </m:oMath>
                </a14:m>
                <a:r>
                  <a:rPr lang="en-US" sz="1800" noProof="0" dirty="0">
                    <a:latin typeface="Rotis Sans Serif Std" panose="020B0503030202020304" pitchFamily="34" charset="77"/>
                  </a:rPr>
                  <a:t>: actual </a:t>
                </a:r>
                <a:r>
                  <a:rPr lang="en-US" sz="1800" dirty="0">
                    <a:latin typeface="Rotis Sans Serif Std" panose="020B0503030202020304" pitchFamily="34" charset="77"/>
                  </a:rPr>
                  <a:t>Remaining Useful Life</a:t>
                </a:r>
                <a:r>
                  <a:rPr lang="en-US" sz="1800" noProof="0" dirty="0">
                    <a:latin typeface="Rotis Sans Serif Std" panose="020B0503030202020304" pitchFamily="34" charset="77"/>
                  </a:rPr>
                  <a:t>			          				          </a:t>
                </a:r>
                <a14:m>
                  <m:oMath xmlns:m="http://schemas.openxmlformats.org/officeDocument/2006/math">
                    <m:sSub>
                      <m:sSubPr>
                        <m:ctrlPr>
                          <a:rPr lang="en-US" sz="1800" i="1" dirty="0">
                            <a:latin typeface="Cambria Math" panose="02040503050406030204" pitchFamily="18" charset="0"/>
                          </a:rPr>
                        </m:ctrlPr>
                      </m:sSubPr>
                      <m:e>
                        <m:r>
                          <a:rPr lang="en-US" sz="1800" i="1" dirty="0">
                            <a:latin typeface="Cambria Math" panose="02040503050406030204" pitchFamily="18" charset="0"/>
                          </a:rPr>
                          <m:t>𝑅𝑈𝐿</m:t>
                        </m:r>
                      </m:e>
                      <m:sub>
                        <m:r>
                          <a:rPr lang="de-DE" sz="1800" b="0" i="1" dirty="0" smtClean="0">
                            <a:latin typeface="Cambria Math" panose="02040503050406030204" pitchFamily="18" charset="0"/>
                          </a:rPr>
                          <m:t>𝑝𝑟𝑒𝑑</m:t>
                        </m:r>
                        <m:r>
                          <a:rPr lang="en-US" sz="1800" i="1" dirty="0">
                            <a:latin typeface="Cambria Math" panose="02040503050406030204" pitchFamily="18" charset="0"/>
                          </a:rPr>
                          <m:t>,</m:t>
                        </m:r>
                        <m:r>
                          <a:rPr lang="en-US" sz="1800" i="1" dirty="0">
                            <a:latin typeface="Cambria Math" panose="02040503050406030204" pitchFamily="18" charset="0"/>
                          </a:rPr>
                          <m:t>𝑖</m:t>
                        </m:r>
                      </m:sub>
                    </m:sSub>
                    <m:r>
                      <a:rPr lang="en-US" sz="1800" i="1" dirty="0">
                        <a:latin typeface="Cambria Math" panose="02040503050406030204" pitchFamily="18" charset="0"/>
                      </a:rPr>
                      <m:t> </m:t>
                    </m:r>
                  </m:oMath>
                </a14:m>
                <a:r>
                  <a:rPr lang="en-US" sz="1800" noProof="0" dirty="0">
                    <a:latin typeface="Rotis Sans Serif Std" panose="020B0503030202020304" pitchFamily="34" charset="77"/>
                  </a:rPr>
                  <a:t>: predicted </a:t>
                </a:r>
                <a:r>
                  <a:rPr lang="en-US" sz="1800" dirty="0">
                    <a:latin typeface="Rotis Sans Serif Std" panose="020B0503030202020304" pitchFamily="34" charset="77"/>
                  </a:rPr>
                  <a:t>Remaining Useful Life				</a:t>
                </a:r>
                <a:endParaRPr lang="en-US" sz="1800" i="1" dirty="0">
                  <a:latin typeface="Cambria Math" panose="02040503050406030204" pitchFamily="18" charset="0"/>
                </a:endParaRPr>
              </a:p>
              <a:p>
                <a:pPr marL="742950" lvl="1" indent="-285750">
                  <a:buFont typeface="Arial" panose="020B0604020202020204" pitchFamily="34" charset="0"/>
                  <a:buChar char="•"/>
                </a:pPr>
                <a14:m>
                  <m:oMath xmlns:m="http://schemas.openxmlformats.org/officeDocument/2006/math">
                    <m:sSub>
                      <m:sSubPr>
                        <m:ctrlPr>
                          <a:rPr lang="en-US" sz="1800" i="1" dirty="0">
                            <a:latin typeface="Cambria Math" panose="02040503050406030204" pitchFamily="18" charset="0"/>
                          </a:rPr>
                        </m:ctrlPr>
                      </m:sSubPr>
                      <m:e>
                        <m:r>
                          <a:rPr lang="en-US" sz="1800" b="0" i="1" dirty="0" smtClean="0">
                            <a:latin typeface="Cambria Math" panose="02040503050406030204" pitchFamily="18" charset="0"/>
                          </a:rPr>
                          <m:t>𝐴</m:t>
                        </m:r>
                      </m:e>
                      <m:sub>
                        <m:r>
                          <a:rPr lang="en-US" sz="1800" i="1" dirty="0">
                            <a:latin typeface="Cambria Math" panose="02040503050406030204" pitchFamily="18" charset="0"/>
                          </a:rPr>
                          <m:t>𝑖</m:t>
                        </m:r>
                      </m:sub>
                    </m:sSub>
                    <m:r>
                      <a:rPr lang="en-US" sz="1800" i="1" dirty="0" smtClean="0">
                        <a:latin typeface="Cambria Math" panose="02040503050406030204" pitchFamily="18" charset="0"/>
                      </a:rPr>
                      <m:t>=</m:t>
                    </m:r>
                    <m:r>
                      <a:rPr lang="en-US" sz="1800" b="0" i="0" dirty="0" smtClean="0">
                        <a:latin typeface="Cambria Math" panose="02040503050406030204" pitchFamily="18" charset="0"/>
                      </a:rPr>
                      <m:t> </m:t>
                    </m:r>
                    <m:d>
                      <m:dPr>
                        <m:begChr m:val="{"/>
                        <m:endChr m:val=""/>
                        <m:ctrlPr>
                          <a:rPr lang="en-US" sz="1800" b="0" i="1" dirty="0" smtClean="0">
                            <a:latin typeface="Cambria Math" panose="02040503050406030204" pitchFamily="18" charset="0"/>
                          </a:rPr>
                        </m:ctrlPr>
                      </m:dPr>
                      <m:e>
                        <m:eqArr>
                          <m:eqArrPr>
                            <m:ctrlPr>
                              <a:rPr lang="en-US" sz="1800" b="0" i="1" dirty="0" smtClean="0">
                                <a:latin typeface="Cambria Math" panose="02040503050406030204" pitchFamily="18" charset="0"/>
                              </a:rPr>
                            </m:ctrlPr>
                          </m:eqArrPr>
                          <m:e>
                            <m:sSup>
                              <m:sSupPr>
                                <m:ctrlPr>
                                  <a:rPr lang="en-US" sz="1800" b="0" i="1" dirty="0" smtClean="0">
                                    <a:latin typeface="Cambria Math" panose="02040503050406030204" pitchFamily="18" charset="0"/>
                                  </a:rPr>
                                </m:ctrlPr>
                              </m:sSupPr>
                              <m:e>
                                <m:r>
                                  <a:rPr lang="en-US" sz="1800" b="0" i="1" dirty="0" smtClean="0">
                                    <a:latin typeface="Cambria Math" panose="02040503050406030204" pitchFamily="18" charset="0"/>
                                  </a:rPr>
                                  <m:t>𝑒𝑥𝑝</m:t>
                                </m:r>
                              </m:e>
                              <m:sup>
                                <m:r>
                                  <a:rPr lang="en-US" sz="1800" b="0" i="1" dirty="0" smtClean="0">
                                    <a:latin typeface="Cambria Math" panose="02040503050406030204" pitchFamily="18" charset="0"/>
                                  </a:rPr>
                                  <m:t>−</m:t>
                                </m:r>
                                <m:r>
                                  <m:rPr>
                                    <m:sty m:val="p"/>
                                  </m:rPr>
                                  <a:rPr lang="en-US" sz="1800" b="0" i="0" dirty="0" smtClean="0">
                                    <a:latin typeface="Cambria Math" panose="02040503050406030204" pitchFamily="18" charset="0"/>
                                  </a:rPr>
                                  <m:t>ln</m:t>
                                </m:r>
                                <m:r>
                                  <a:rPr lang="en-US" sz="1800" b="0" i="1" dirty="0" smtClean="0">
                                    <a:latin typeface="Cambria Math" panose="02040503050406030204" pitchFamily="18" charset="0"/>
                                  </a:rPr>
                                  <m:t>⁡(0.5)</m:t>
                                </m:r>
                                <m:r>
                                  <a:rPr lang="en-US" sz="1800" i="1">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m:t>
                                </m:r>
                                <m:f>
                                  <m:fPr>
                                    <m:ctrlPr>
                                      <a:rPr lang="en-US" sz="1800" b="0" i="1" smtClean="0">
                                        <a:latin typeface="Cambria Math" panose="02040503050406030204" pitchFamily="18" charset="0"/>
                                        <a:ea typeface="Cambria Math" panose="02040503050406030204" pitchFamily="18" charset="0"/>
                                      </a:rPr>
                                    </m:ctrlPr>
                                  </m:fPr>
                                  <m:num>
                                    <m:sSub>
                                      <m:sSubPr>
                                        <m:ctrlPr>
                                          <a:rPr lang="en-US" sz="1800" i="1" dirty="0">
                                            <a:latin typeface="Cambria Math" panose="02040503050406030204" pitchFamily="18" charset="0"/>
                                          </a:rPr>
                                        </m:ctrlPr>
                                      </m:sSubPr>
                                      <m:e>
                                        <m:r>
                                          <a:rPr lang="en-US" sz="1800" i="1" dirty="0">
                                            <a:latin typeface="Cambria Math" panose="02040503050406030204" pitchFamily="18" charset="0"/>
                                          </a:rPr>
                                          <m:t>𝐸𝑟</m:t>
                                        </m:r>
                                      </m:e>
                                      <m:sub>
                                        <m:r>
                                          <a:rPr lang="en-US" sz="1800" i="1" dirty="0">
                                            <a:latin typeface="Cambria Math" panose="02040503050406030204" pitchFamily="18" charset="0"/>
                                          </a:rPr>
                                          <m:t>𝑖</m:t>
                                        </m:r>
                                      </m:sub>
                                    </m:sSub>
                                  </m:num>
                                  <m:den>
                                    <m:r>
                                      <a:rPr lang="en-US" sz="1800" b="0" i="1" smtClean="0">
                                        <a:latin typeface="Cambria Math" panose="02040503050406030204" pitchFamily="18" charset="0"/>
                                        <a:ea typeface="Cambria Math" panose="02040503050406030204" pitchFamily="18" charset="0"/>
                                      </a:rPr>
                                      <m:t>5</m:t>
                                    </m:r>
                                  </m:den>
                                </m:f>
                                <m:r>
                                  <a:rPr lang="en-US" sz="1800" b="0" i="1" dirty="0" smtClean="0">
                                    <a:latin typeface="Cambria Math" panose="02040503050406030204" pitchFamily="18" charset="0"/>
                                  </a:rPr>
                                  <m:t>)</m:t>
                                </m:r>
                              </m:sup>
                            </m:sSup>
                            <m:r>
                              <a:rPr lang="en-US" sz="1800" b="0" i="1" dirty="0" smtClean="0">
                                <a:latin typeface="Cambria Math" panose="02040503050406030204" pitchFamily="18" charset="0"/>
                              </a:rPr>
                              <m:t>  </m:t>
                            </m:r>
                            <m:r>
                              <a:rPr lang="en-US" sz="1800" b="0" i="1" dirty="0" smtClean="0">
                                <a:latin typeface="Cambria Math" panose="02040503050406030204" pitchFamily="18" charset="0"/>
                              </a:rPr>
                              <m:t>𝑓</m:t>
                            </m:r>
                            <m:r>
                              <a:rPr lang="en-US" sz="1800" b="0" i="1" dirty="0" smtClean="0">
                                <a:latin typeface="Cambria Math" panose="02040503050406030204" pitchFamily="18" charset="0"/>
                              </a:rPr>
                              <m:t>ü</m:t>
                            </m:r>
                            <m:r>
                              <a:rPr lang="en-US" sz="1800" b="0" i="1" dirty="0" smtClean="0">
                                <a:latin typeface="Cambria Math" panose="02040503050406030204" pitchFamily="18" charset="0"/>
                              </a:rPr>
                              <m:t>𝑟</m:t>
                            </m:r>
                            <m:r>
                              <a:rPr lang="en-US" sz="1800" b="0" i="1" dirty="0" smtClean="0">
                                <a:latin typeface="Cambria Math" panose="02040503050406030204" pitchFamily="18" charset="0"/>
                              </a:rPr>
                              <m:t> </m:t>
                            </m:r>
                            <m:sSub>
                              <m:sSubPr>
                                <m:ctrlPr>
                                  <a:rPr lang="en-US" sz="1800" i="1" dirty="0">
                                    <a:latin typeface="Cambria Math" panose="02040503050406030204" pitchFamily="18" charset="0"/>
                                  </a:rPr>
                                </m:ctrlPr>
                              </m:sSubPr>
                              <m:e>
                                <m:r>
                                  <a:rPr lang="en-US" sz="1800" i="1" dirty="0">
                                    <a:latin typeface="Cambria Math" panose="02040503050406030204" pitchFamily="18" charset="0"/>
                                  </a:rPr>
                                  <m:t>𝐸𝑟</m:t>
                                </m:r>
                              </m:e>
                              <m:sub>
                                <m:r>
                                  <a:rPr lang="en-US" sz="1800" i="1" dirty="0">
                                    <a:latin typeface="Cambria Math" panose="02040503050406030204" pitchFamily="18" charset="0"/>
                                  </a:rPr>
                                  <m:t>𝑖</m:t>
                                </m:r>
                              </m:sub>
                            </m:sSub>
                            <m:r>
                              <a:rPr lang="en-US" sz="1800" b="0" i="1" dirty="0" smtClean="0">
                                <a:latin typeface="Cambria Math" panose="02040503050406030204" pitchFamily="18" charset="0"/>
                              </a:rPr>
                              <m:t> </m:t>
                            </m:r>
                            <m:r>
                              <a:rPr lang="en-US" sz="1800" b="0" i="1" dirty="0" smtClean="0">
                                <a:latin typeface="Cambria Math" panose="02040503050406030204" pitchFamily="18" charset="0"/>
                                <a:ea typeface="Cambria Math" panose="02040503050406030204" pitchFamily="18" charset="0"/>
                              </a:rPr>
                              <m:t>≤0</m:t>
                            </m:r>
                          </m:e>
                          <m:e>
                            <m:sSup>
                              <m:sSupPr>
                                <m:ctrlPr>
                                  <a:rPr lang="en-US" sz="1800" i="1" dirty="0">
                                    <a:latin typeface="Cambria Math" panose="02040503050406030204" pitchFamily="18" charset="0"/>
                                  </a:rPr>
                                </m:ctrlPr>
                              </m:sSupPr>
                              <m:e>
                                <m:r>
                                  <a:rPr lang="en-US" sz="1800" i="1" dirty="0">
                                    <a:latin typeface="Cambria Math" panose="02040503050406030204" pitchFamily="18" charset="0"/>
                                  </a:rPr>
                                  <m:t>𝑒𝑥𝑝</m:t>
                                </m:r>
                              </m:e>
                              <m:sup>
                                <m:r>
                                  <m:rPr>
                                    <m:sty m:val="p"/>
                                  </m:rPr>
                                  <a:rPr lang="en-US" sz="1800" dirty="0">
                                    <a:latin typeface="Cambria Math" panose="02040503050406030204" pitchFamily="18" charset="0"/>
                                  </a:rPr>
                                  <m:t>ln</m:t>
                                </m:r>
                                <m:r>
                                  <a:rPr lang="en-US" sz="1800" i="1" dirty="0">
                                    <a:latin typeface="Cambria Math" panose="02040503050406030204" pitchFamily="18" charset="0"/>
                                  </a:rPr>
                                  <m:t>⁡(0.5)</m:t>
                                </m:r>
                                <m:r>
                                  <a:rPr lang="en-US" sz="1800" i="1">
                                    <a:latin typeface="Cambria Math" panose="02040503050406030204" pitchFamily="18" charset="0"/>
                                    <a:ea typeface="Cambria Math" panose="02040503050406030204" pitchFamily="18" charset="0"/>
                                  </a:rPr>
                                  <m:t>∙(</m:t>
                                </m:r>
                                <m:f>
                                  <m:fPr>
                                    <m:ctrlPr>
                                      <a:rPr lang="en-US" sz="1800" i="1">
                                        <a:latin typeface="Cambria Math" panose="02040503050406030204" pitchFamily="18" charset="0"/>
                                        <a:ea typeface="Cambria Math" panose="02040503050406030204" pitchFamily="18" charset="0"/>
                                      </a:rPr>
                                    </m:ctrlPr>
                                  </m:fPr>
                                  <m:num>
                                    <m:sSub>
                                      <m:sSubPr>
                                        <m:ctrlPr>
                                          <a:rPr lang="en-US" sz="1800" i="1" dirty="0">
                                            <a:latin typeface="Cambria Math" panose="02040503050406030204" pitchFamily="18" charset="0"/>
                                          </a:rPr>
                                        </m:ctrlPr>
                                      </m:sSubPr>
                                      <m:e>
                                        <m:r>
                                          <a:rPr lang="en-US" sz="1800" i="1" dirty="0">
                                            <a:latin typeface="Cambria Math" panose="02040503050406030204" pitchFamily="18" charset="0"/>
                                          </a:rPr>
                                          <m:t>𝐸𝑟</m:t>
                                        </m:r>
                                      </m:e>
                                      <m:sub>
                                        <m:r>
                                          <a:rPr lang="en-US" sz="1800" i="1" dirty="0">
                                            <a:latin typeface="Cambria Math" panose="02040503050406030204" pitchFamily="18" charset="0"/>
                                          </a:rPr>
                                          <m:t>𝑖</m:t>
                                        </m:r>
                                      </m:sub>
                                    </m:sSub>
                                  </m:num>
                                  <m:den>
                                    <m:r>
                                      <a:rPr lang="en-US" sz="1800" b="0" i="1" dirty="0" smtClean="0">
                                        <a:latin typeface="Cambria Math" panose="02040503050406030204" pitchFamily="18" charset="0"/>
                                      </a:rPr>
                                      <m:t>20</m:t>
                                    </m:r>
                                  </m:den>
                                </m:f>
                                <m:r>
                                  <a:rPr lang="en-US" sz="1800" i="1" dirty="0">
                                    <a:latin typeface="Cambria Math" panose="02040503050406030204" pitchFamily="18" charset="0"/>
                                  </a:rPr>
                                  <m:t>)</m:t>
                                </m:r>
                              </m:sup>
                            </m:sSup>
                            <m:r>
                              <a:rPr lang="en-US" sz="1800" b="0" i="1" dirty="0" smtClean="0">
                                <a:latin typeface="Cambria Math" panose="02040503050406030204" pitchFamily="18" charset="0"/>
                              </a:rPr>
                              <m:t> </m:t>
                            </m:r>
                            <m:r>
                              <a:rPr lang="en-US" sz="1800" i="1" dirty="0">
                                <a:latin typeface="Cambria Math" panose="02040503050406030204" pitchFamily="18" charset="0"/>
                              </a:rPr>
                              <m:t>𝑓</m:t>
                            </m:r>
                            <m:r>
                              <a:rPr lang="en-US" sz="1800" i="1" dirty="0">
                                <a:latin typeface="Cambria Math" panose="02040503050406030204" pitchFamily="18" charset="0"/>
                              </a:rPr>
                              <m:t>ü</m:t>
                            </m:r>
                            <m:r>
                              <a:rPr lang="en-US" sz="1800" i="1" dirty="0">
                                <a:latin typeface="Cambria Math" panose="02040503050406030204" pitchFamily="18" charset="0"/>
                              </a:rPr>
                              <m:t>𝑟</m:t>
                            </m:r>
                            <m:r>
                              <a:rPr lang="en-US" sz="1800" i="1" dirty="0">
                                <a:latin typeface="Cambria Math" panose="02040503050406030204" pitchFamily="18" charset="0"/>
                              </a:rPr>
                              <m:t> </m:t>
                            </m:r>
                            <m:sSub>
                              <m:sSubPr>
                                <m:ctrlPr>
                                  <a:rPr lang="en-US" sz="1800" i="1" dirty="0">
                                    <a:latin typeface="Cambria Math" panose="02040503050406030204" pitchFamily="18" charset="0"/>
                                  </a:rPr>
                                </m:ctrlPr>
                              </m:sSubPr>
                              <m:e>
                                <m:r>
                                  <a:rPr lang="en-US" sz="1800" i="1" dirty="0">
                                    <a:latin typeface="Cambria Math" panose="02040503050406030204" pitchFamily="18" charset="0"/>
                                  </a:rPr>
                                  <m:t>𝐸𝑟</m:t>
                                </m:r>
                              </m:e>
                              <m:sub>
                                <m:r>
                                  <a:rPr lang="en-US" sz="1800" i="1" dirty="0">
                                    <a:latin typeface="Cambria Math" panose="02040503050406030204" pitchFamily="18" charset="0"/>
                                  </a:rPr>
                                  <m:t>𝑖</m:t>
                                </m:r>
                              </m:sub>
                            </m:sSub>
                            <m:r>
                              <a:rPr lang="en-US" sz="1800" i="1" dirty="0">
                                <a:latin typeface="Cambria Math" panose="02040503050406030204" pitchFamily="18" charset="0"/>
                              </a:rPr>
                              <m:t> </m:t>
                            </m:r>
                            <m:r>
                              <a:rPr lang="en-US" sz="1800" i="1" dirty="0">
                                <a:latin typeface="Cambria Math" panose="02040503050406030204" pitchFamily="18" charset="0"/>
                                <a:ea typeface="Cambria Math" panose="02040503050406030204" pitchFamily="18" charset="0"/>
                              </a:rPr>
                              <m:t>&gt;0</m:t>
                            </m:r>
                          </m:e>
                        </m:eqArr>
                      </m:e>
                    </m:d>
                  </m:oMath>
                </a14:m>
                <a:endParaRPr lang="en-US" sz="1800" noProof="0" dirty="0">
                  <a:latin typeface="Rotis Sans Serif Std" panose="020B0503030202020304" pitchFamily="34" charset="77"/>
                </a:endParaRPr>
              </a:p>
              <a:p>
                <a:pPr marL="742950" lvl="1" indent="-285750">
                  <a:buFont typeface="Arial" panose="020B0604020202020204" pitchFamily="34" charset="0"/>
                  <a:buChar char="•"/>
                </a:pPr>
                <a:endParaRPr lang="en-US" sz="1800" dirty="0">
                  <a:latin typeface="Rotis Sans Serif Std" panose="020B0503030202020304" pitchFamily="34" charset="77"/>
                </a:endParaRPr>
              </a:p>
              <a:p>
                <a:pPr marL="742950" lvl="1" indent="-285750">
                  <a:buFont typeface="Arial" panose="020B0604020202020204" pitchFamily="34" charset="0"/>
                  <a:buChar char="•"/>
                </a:pPr>
                <a14:m>
                  <m:oMath xmlns:m="http://schemas.openxmlformats.org/officeDocument/2006/math">
                    <m:r>
                      <a:rPr lang="en-US" sz="1800" b="0" i="1" noProof="0" smtClean="0">
                        <a:latin typeface="Cambria Math" panose="02040503050406030204" pitchFamily="18" charset="0"/>
                      </a:rPr>
                      <m:t>𝑆𝑐𝑜𝑟𝑒</m:t>
                    </m:r>
                    <m:r>
                      <a:rPr lang="en-US" sz="1800" b="0" i="1" noProof="0" smtClean="0">
                        <a:latin typeface="Cambria Math" panose="02040503050406030204" pitchFamily="18" charset="0"/>
                      </a:rPr>
                      <m:t>=</m:t>
                    </m:r>
                    <m:f>
                      <m:fPr>
                        <m:ctrlPr>
                          <a:rPr lang="en-US" sz="1800" b="0" i="1" noProof="0" smtClean="0">
                            <a:latin typeface="Cambria Math" panose="02040503050406030204" pitchFamily="18" charset="0"/>
                          </a:rPr>
                        </m:ctrlPr>
                      </m:fPr>
                      <m:num>
                        <m:r>
                          <a:rPr lang="en-US" sz="1800" b="0" i="1" noProof="0" smtClean="0">
                            <a:latin typeface="Cambria Math" panose="02040503050406030204" pitchFamily="18" charset="0"/>
                          </a:rPr>
                          <m:t>1</m:t>
                        </m:r>
                      </m:num>
                      <m:den>
                        <m:sSub>
                          <m:sSubPr>
                            <m:ctrlPr>
                              <a:rPr lang="en-US" sz="1800" b="0" i="1" noProof="0" smtClean="0">
                                <a:latin typeface="Cambria Math" panose="02040503050406030204" pitchFamily="18" charset="0"/>
                              </a:rPr>
                            </m:ctrlPr>
                          </m:sSubPr>
                          <m:e>
                            <m:r>
                              <a:rPr lang="en-US" sz="1800" b="0" i="1" noProof="0" smtClean="0">
                                <a:latin typeface="Cambria Math" panose="02040503050406030204" pitchFamily="18" charset="0"/>
                              </a:rPr>
                              <m:t>𝑛</m:t>
                            </m:r>
                          </m:e>
                          <m:sub>
                            <m:r>
                              <a:rPr lang="en-US" sz="1800" b="0" i="1" noProof="0" smtClean="0">
                                <a:latin typeface="Cambria Math" panose="02040503050406030204" pitchFamily="18" charset="0"/>
                              </a:rPr>
                              <m:t>𝑠𝑎𝑚𝑝𝑙𝑒𝑠</m:t>
                            </m:r>
                          </m:sub>
                        </m:sSub>
                      </m:den>
                    </m:f>
                    <m:nary>
                      <m:naryPr>
                        <m:chr m:val="∑"/>
                        <m:ctrlPr>
                          <a:rPr lang="en-US" sz="1800" i="1" noProof="0" smtClean="0">
                            <a:latin typeface="Cambria Math" panose="02040503050406030204" pitchFamily="18" charset="0"/>
                          </a:rPr>
                        </m:ctrlPr>
                      </m:naryPr>
                      <m:sub>
                        <m:r>
                          <m:rPr>
                            <m:brk m:alnAt="23"/>
                          </m:rPr>
                          <a:rPr lang="en-US" sz="1800" b="0" i="1" noProof="0" smtClean="0">
                            <a:latin typeface="Cambria Math" panose="02040503050406030204" pitchFamily="18" charset="0"/>
                          </a:rPr>
                          <m:t>𝑖</m:t>
                        </m:r>
                        <m:r>
                          <a:rPr lang="en-US" sz="1800" b="0" i="1" noProof="0" smtClean="0">
                            <a:latin typeface="Cambria Math" panose="02040503050406030204" pitchFamily="18" charset="0"/>
                          </a:rPr>
                          <m:t>=1</m:t>
                        </m:r>
                      </m:sub>
                      <m:sup>
                        <m:sSub>
                          <m:sSubPr>
                            <m:ctrlPr>
                              <a:rPr lang="en-US" sz="1800" b="0" i="1" noProof="0" smtClean="0">
                                <a:latin typeface="Cambria Math" panose="02040503050406030204" pitchFamily="18" charset="0"/>
                              </a:rPr>
                            </m:ctrlPr>
                          </m:sSubPr>
                          <m:e>
                            <m:r>
                              <a:rPr lang="en-US" sz="1800" b="0" i="1" noProof="0" smtClean="0">
                                <a:latin typeface="Cambria Math" panose="02040503050406030204" pitchFamily="18" charset="0"/>
                              </a:rPr>
                              <m:t>𝑛</m:t>
                            </m:r>
                          </m:e>
                          <m:sub>
                            <m:r>
                              <a:rPr lang="en-US" sz="1800" b="0" i="1" noProof="0" smtClean="0">
                                <a:latin typeface="Cambria Math" panose="02040503050406030204" pitchFamily="18" charset="0"/>
                              </a:rPr>
                              <m:t>𝑠𝑎𝑚𝑝𝑙𝑒𝑠</m:t>
                            </m:r>
                          </m:sub>
                        </m:sSub>
                      </m:sup>
                      <m:e>
                        <m:sSub>
                          <m:sSubPr>
                            <m:ctrlPr>
                              <a:rPr lang="en-US" sz="1800" i="1" dirty="0">
                                <a:latin typeface="Cambria Math" panose="02040503050406030204" pitchFamily="18" charset="0"/>
                              </a:rPr>
                            </m:ctrlPr>
                          </m:sSubPr>
                          <m:e>
                            <m:r>
                              <a:rPr lang="en-US" sz="1800" i="1" dirty="0">
                                <a:latin typeface="Cambria Math" panose="02040503050406030204" pitchFamily="18" charset="0"/>
                              </a:rPr>
                              <m:t>𝐴</m:t>
                            </m:r>
                          </m:e>
                          <m:sub>
                            <m:r>
                              <a:rPr lang="en-US" sz="1800" i="1" dirty="0">
                                <a:latin typeface="Cambria Math" panose="02040503050406030204" pitchFamily="18" charset="0"/>
                              </a:rPr>
                              <m:t>𝑖</m:t>
                            </m:r>
                          </m:sub>
                        </m:sSub>
                      </m:e>
                    </m:nary>
                  </m:oMath>
                </a14:m>
                <a:endParaRPr lang="en-US" sz="1800" dirty="0">
                  <a:latin typeface="Rotis Sans Serif Std" panose="020B0503030202020304" pitchFamily="34" charset="77"/>
                </a:endParaRPr>
              </a:p>
              <a:p>
                <a:pPr marL="285750" indent="-285750">
                  <a:buFont typeface="Arial" panose="020B0604020202020204" pitchFamily="34" charset="0"/>
                  <a:buChar char="•"/>
                </a:pPr>
                <a:endParaRPr lang="en-US" sz="1800" dirty="0">
                  <a:latin typeface="Rotis Sans Serif Std" panose="020B0503030202020304" pitchFamily="34" charset="77"/>
                </a:endParaRPr>
              </a:p>
              <a:p>
                <a:pPr marL="285750" indent="-285750">
                  <a:buFont typeface="Arial" panose="020B0604020202020204" pitchFamily="34" charset="0"/>
                  <a:buChar char="•"/>
                </a:pPr>
                <a:r>
                  <a:rPr lang="en-US" sz="1800" dirty="0">
                    <a:latin typeface="Rotis Sans Serif Std" panose="020B0503030202020304" pitchFamily="34" charset="77"/>
                  </a:rPr>
                  <a:t>MAE =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1</m:t>
                        </m:r>
                      </m:num>
                      <m:den>
                        <m:sSub>
                          <m:sSubPr>
                            <m:ctrlPr>
                              <a:rPr lang="en-US" sz="1800" i="1">
                                <a:latin typeface="Cambria Math" panose="02040503050406030204" pitchFamily="18" charset="0"/>
                              </a:rPr>
                            </m:ctrlPr>
                          </m:sSubPr>
                          <m:e>
                            <m:r>
                              <a:rPr lang="en-US" sz="1800" i="1">
                                <a:latin typeface="Cambria Math" panose="02040503050406030204" pitchFamily="18" charset="0"/>
                              </a:rPr>
                              <m:t>𝑛</m:t>
                            </m:r>
                          </m:e>
                          <m:sub>
                            <m:r>
                              <a:rPr lang="en-US" sz="1800" i="1">
                                <a:latin typeface="Cambria Math" panose="02040503050406030204" pitchFamily="18" charset="0"/>
                              </a:rPr>
                              <m:t>𝑠𝑎𝑚𝑝𝑙𝑒𝑠</m:t>
                            </m:r>
                          </m:sub>
                        </m:sSub>
                      </m:den>
                    </m:f>
                    <m:r>
                      <a:rPr lang="en-US" sz="1800" i="1">
                        <a:latin typeface="Cambria Math" panose="02040503050406030204" pitchFamily="18" charset="0"/>
                      </a:rPr>
                      <m:t> </m:t>
                    </m:r>
                    <m:nary>
                      <m:naryPr>
                        <m:chr m:val="∑"/>
                        <m:ctrlPr>
                          <a:rPr lang="en-US" sz="1800" i="1" smtClean="0">
                            <a:latin typeface="Cambria Math" panose="02040503050406030204" pitchFamily="18" charset="0"/>
                          </a:rPr>
                        </m:ctrlPr>
                      </m:naryPr>
                      <m:sub>
                        <m:r>
                          <m:rPr>
                            <m:brk m:alnAt="23"/>
                          </m:rPr>
                          <a:rPr lang="en-US" sz="1800" i="1">
                            <a:latin typeface="Cambria Math" panose="02040503050406030204" pitchFamily="18" charset="0"/>
                          </a:rPr>
                          <m:t>𝑖</m:t>
                        </m:r>
                        <m:r>
                          <a:rPr lang="en-US" sz="1800" i="1">
                            <a:latin typeface="Cambria Math" panose="02040503050406030204" pitchFamily="18" charset="0"/>
                          </a:rPr>
                          <m:t>=1</m:t>
                        </m:r>
                      </m:sub>
                      <m:sup>
                        <m:sSub>
                          <m:sSubPr>
                            <m:ctrlPr>
                              <a:rPr lang="en-US" sz="1800" i="1">
                                <a:latin typeface="Cambria Math" panose="02040503050406030204" pitchFamily="18" charset="0"/>
                              </a:rPr>
                            </m:ctrlPr>
                          </m:sSubPr>
                          <m:e>
                            <m:r>
                              <a:rPr lang="en-US" sz="1800" i="1">
                                <a:latin typeface="Cambria Math" panose="02040503050406030204" pitchFamily="18" charset="0"/>
                              </a:rPr>
                              <m:t>𝑛</m:t>
                            </m:r>
                          </m:e>
                          <m:sub>
                            <m:r>
                              <a:rPr lang="en-US" sz="1800" i="1">
                                <a:latin typeface="Cambria Math" panose="02040503050406030204" pitchFamily="18" charset="0"/>
                              </a:rPr>
                              <m:t>𝑠𝑎𝑚𝑝𝑙𝑒𝑠</m:t>
                            </m:r>
                          </m:sub>
                        </m:sSub>
                      </m:sup>
                      <m:e>
                        <m:d>
                          <m:dPr>
                            <m:begChr m:val="|"/>
                            <m:endChr m:val="|"/>
                            <m:ctrlPr>
                              <a:rPr lang="en-US" sz="1800" i="1">
                                <a:latin typeface="Cambria Math" panose="02040503050406030204" pitchFamily="18" charset="0"/>
                              </a:rPr>
                            </m:ctrlPr>
                          </m:dPr>
                          <m:e>
                            <m:sSub>
                              <m:sSubPr>
                                <m:ctrlPr>
                                  <a:rPr lang="en-US" sz="1800" i="1" dirty="0">
                                    <a:latin typeface="Cambria Math" panose="02040503050406030204" pitchFamily="18" charset="0"/>
                                  </a:rPr>
                                </m:ctrlPr>
                              </m:sSubPr>
                              <m:e>
                                <m:r>
                                  <a:rPr lang="en-US" sz="1800" i="1" dirty="0">
                                    <a:latin typeface="Cambria Math" panose="02040503050406030204" pitchFamily="18" charset="0"/>
                                  </a:rPr>
                                  <m:t>𝑅𝑈𝐿</m:t>
                                </m:r>
                              </m:e>
                              <m:sub>
                                <m:r>
                                  <a:rPr lang="en-US" sz="1800" i="1" dirty="0">
                                    <a:latin typeface="Cambria Math" panose="02040503050406030204" pitchFamily="18" charset="0"/>
                                  </a:rPr>
                                  <m:t>𝑡𝑟𝑢𝑒</m:t>
                                </m:r>
                                <m:r>
                                  <a:rPr lang="en-US" sz="1800" i="1" dirty="0">
                                    <a:latin typeface="Cambria Math" panose="02040503050406030204" pitchFamily="18" charset="0"/>
                                  </a:rPr>
                                  <m:t>,</m:t>
                                </m:r>
                                <m:r>
                                  <a:rPr lang="en-US" sz="1800" i="1" dirty="0">
                                    <a:latin typeface="Cambria Math" panose="02040503050406030204" pitchFamily="18" charset="0"/>
                                  </a:rPr>
                                  <m:t>𝑖</m:t>
                                </m:r>
                              </m:sub>
                            </m:sSub>
                            <m:r>
                              <a:rPr lang="en-US" sz="1800" i="1" dirty="0">
                                <a:latin typeface="Cambria Math" panose="02040503050406030204" pitchFamily="18" charset="0"/>
                              </a:rPr>
                              <m:t> −</m:t>
                            </m:r>
                            <m:sSub>
                              <m:sSubPr>
                                <m:ctrlPr>
                                  <a:rPr lang="en-US" sz="1800" i="1" dirty="0">
                                    <a:latin typeface="Cambria Math" panose="02040503050406030204" pitchFamily="18" charset="0"/>
                                  </a:rPr>
                                </m:ctrlPr>
                              </m:sSubPr>
                              <m:e>
                                <m:r>
                                  <a:rPr lang="en-US" sz="1800" i="1" dirty="0">
                                    <a:latin typeface="Cambria Math" panose="02040503050406030204" pitchFamily="18" charset="0"/>
                                  </a:rPr>
                                  <m:t>𝑅𝑈𝐿</m:t>
                                </m:r>
                              </m:e>
                              <m:sub>
                                <m:r>
                                  <a:rPr lang="en-US" sz="1800" i="1" dirty="0">
                                    <a:latin typeface="Cambria Math" panose="02040503050406030204" pitchFamily="18" charset="0"/>
                                  </a:rPr>
                                  <m:t>𝑝𝑟𝑒𝑑</m:t>
                                </m:r>
                                <m:r>
                                  <a:rPr lang="en-US" sz="1800" i="1" dirty="0">
                                    <a:latin typeface="Cambria Math" panose="02040503050406030204" pitchFamily="18" charset="0"/>
                                  </a:rPr>
                                  <m:t>,</m:t>
                                </m:r>
                                <m:r>
                                  <a:rPr lang="en-US" sz="1800" i="1" dirty="0">
                                    <a:latin typeface="Cambria Math" panose="02040503050406030204" pitchFamily="18" charset="0"/>
                                  </a:rPr>
                                  <m:t>𝑖</m:t>
                                </m:r>
                              </m:sub>
                            </m:sSub>
                          </m:e>
                        </m:d>
                      </m:e>
                    </m:nary>
                  </m:oMath>
                </a14:m>
                <a:endParaRPr lang="en-US" sz="1800" dirty="0">
                  <a:latin typeface="Rotis Sans Serif Std" panose="020B0503030202020304" pitchFamily="34" charset="77"/>
                </a:endParaRPr>
              </a:p>
              <a:p>
                <a:endParaRPr lang="en-US" sz="1800" noProof="0" dirty="0">
                  <a:latin typeface="Rotis Sans Serif Std" panose="020B0503030202020304" pitchFamily="34" charset="77"/>
                </a:endParaRPr>
              </a:p>
              <a:p>
                <a:r>
                  <a:rPr lang="en-US" sz="1800" dirty="0">
                    <a:latin typeface="Rotis Sans Serif Std" panose="020B0503030202020304" pitchFamily="34" charset="77"/>
                  </a:rPr>
                  <a:t>						</a:t>
                </a:r>
              </a:p>
              <a:p>
                <a:r>
                  <a:rPr lang="en-US" sz="1800" dirty="0">
                    <a:latin typeface="Rotis Sans Serif Std" panose="020B0503030202020304" pitchFamily="34" charset="77"/>
                  </a:rPr>
                  <a:t>						</a:t>
                </a:r>
                <a:endParaRPr lang="en-US" sz="1800" noProof="0" dirty="0">
                  <a:latin typeface="Rotis Sans Serif Std" panose="020B0503030202020304" pitchFamily="34" charset="77"/>
                </a:endParaRPr>
              </a:p>
              <a:p>
                <a:r>
                  <a:rPr lang="en-US" sz="1800" dirty="0">
                    <a:latin typeface="Rotis Sans Serif Std" panose="020B0503030202020304" pitchFamily="34" charset="77"/>
                  </a:rPr>
                  <a:t>							</a:t>
                </a:r>
              </a:p>
            </p:txBody>
          </p:sp>
        </mc:Choice>
        <mc:Fallback xmlns="">
          <p:sp>
            <p:nvSpPr>
              <p:cNvPr id="5" name="Inhaltsplatzhalter 4"/>
              <p:cNvSpPr>
                <a:spLocks noGrp="1" noRot="1" noChangeAspect="1" noMove="1" noResize="1" noEditPoints="1" noAdjustHandles="1" noChangeArrowheads="1" noChangeShapeType="1" noTextEdit="1"/>
              </p:cNvSpPr>
              <p:nvPr>
                <p:ph idx="1"/>
              </p:nvPr>
            </p:nvSpPr>
            <p:spPr>
              <a:xfrm>
                <a:off x="527222" y="1027688"/>
                <a:ext cx="10826578" cy="5149275"/>
              </a:xfrm>
              <a:blipFill>
                <a:blip r:embed="rId3"/>
                <a:stretch>
                  <a:fillRect l="-5269" t="-26108" b="-6897"/>
                </a:stretch>
              </a:blipFill>
            </p:spPr>
            <p:txBody>
              <a:bodyPr/>
              <a:lstStyle/>
              <a:p>
                <a:r>
                  <a:rPr>
                    <a:noFill/>
                  </a:rPr>
                  <a:t> </a:t>
                </a:r>
              </a:p>
            </p:txBody>
          </p:sp>
        </mc:Fallback>
      </mc:AlternateContent>
      <p:sp>
        <p:nvSpPr>
          <p:cNvPr id="2" name="Footer Placeholder 1">
            <a:extLst>
              <a:ext uri="{FF2B5EF4-FFF2-40B4-BE49-F238E27FC236}">
                <a16:creationId xmlns:a16="http://schemas.microsoft.com/office/drawing/2014/main" id="{F57D09D8-55EB-F516-279E-8D27D956B9E6}"/>
              </a:ext>
            </a:extLst>
          </p:cNvPr>
          <p:cNvSpPr>
            <a:spLocks noGrp="1"/>
          </p:cNvSpPr>
          <p:nvPr>
            <p:ph type="ftr" sz="quarter" idx="3"/>
          </p:nvPr>
        </p:nvSpPr>
        <p:spPr/>
        <p:txBody>
          <a:bodyPr/>
          <a:lstStyle/>
          <a:p>
            <a:pPr>
              <a:defRPr/>
            </a:pPr>
            <a:r>
              <a:rPr lang="de-DE" altLang="de-DE" b="1"/>
              <a:t>Pham Anh Khoa, 23.05.2023</a:t>
            </a:r>
            <a:endParaRPr lang="de-DE" altLang="de-DE"/>
          </a:p>
        </p:txBody>
      </p:sp>
      <p:pic>
        <p:nvPicPr>
          <p:cNvPr id="6" name="Picture 5">
            <a:extLst>
              <a:ext uri="{FF2B5EF4-FFF2-40B4-BE49-F238E27FC236}">
                <a16:creationId xmlns:a16="http://schemas.microsoft.com/office/drawing/2014/main" id="{CD668909-7EE1-1B55-170E-998EBB351A8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2537657"/>
            <a:ext cx="4820268" cy="2793982"/>
          </a:xfrm>
          <a:prstGeom prst="rect">
            <a:avLst/>
          </a:prstGeom>
        </p:spPr>
      </p:pic>
      <p:sp>
        <p:nvSpPr>
          <p:cNvPr id="3" name="TextBox 2">
            <a:extLst>
              <a:ext uri="{FF2B5EF4-FFF2-40B4-BE49-F238E27FC236}">
                <a16:creationId xmlns:a16="http://schemas.microsoft.com/office/drawing/2014/main" id="{38145BA4-63C0-A0C8-9F9D-934A2E2E3841}"/>
              </a:ext>
            </a:extLst>
          </p:cNvPr>
          <p:cNvSpPr txBox="1"/>
          <p:nvPr/>
        </p:nvSpPr>
        <p:spPr>
          <a:xfrm>
            <a:off x="6096000" y="5384969"/>
            <a:ext cx="4749282" cy="369332"/>
          </a:xfrm>
          <a:prstGeom prst="rect">
            <a:avLst/>
          </a:prstGeom>
          <a:noFill/>
        </p:spPr>
        <p:txBody>
          <a:bodyPr wrap="square" rtlCol="0">
            <a:spAutoFit/>
          </a:bodyPr>
          <a:lstStyle/>
          <a:p>
            <a:r>
              <a:rPr lang="en-US" dirty="0">
                <a:latin typeface="Rotis Sans Serif Std" panose="020B0503030202020304" pitchFamily="34" charset="77"/>
              </a:rPr>
              <a:t>Figure 11: A function.</a:t>
            </a:r>
          </a:p>
        </p:txBody>
      </p:sp>
    </p:spTree>
    <p:extLst>
      <p:ext uri="{BB962C8B-B14F-4D97-AF65-F5344CB8AC3E}">
        <p14:creationId xmlns:p14="http://schemas.microsoft.com/office/powerpoint/2010/main" val="11817305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platzhalter 6"/>
          <p:cNvSpPr>
            <a:spLocks noGrp="1"/>
          </p:cNvSpPr>
          <p:nvPr>
            <p:ph type="body" idx="1"/>
          </p:nvPr>
        </p:nvSpPr>
        <p:spPr>
          <a:xfrm>
            <a:off x="527222" y="973275"/>
            <a:ext cx="10820228" cy="5421664"/>
          </a:xfrm>
        </p:spPr>
        <p:txBody>
          <a:bodyPr>
            <a:normAutofit/>
          </a:bodyPr>
          <a:lstStyle/>
          <a:p>
            <a:pPr marL="342900" indent="-342900">
              <a:buFont typeface="Arial" panose="020B0604020202020204" pitchFamily="34" charset="0"/>
              <a:buChar char="•"/>
            </a:pPr>
            <a:r>
              <a:rPr lang="en-US" sz="1800" dirty="0"/>
              <a:t>Hyperparameter</a:t>
            </a:r>
            <a:r>
              <a:rPr lang="en-US" dirty="0">
                <a:solidFill>
                  <a:srgbClr val="00509B"/>
                </a:solidFill>
              </a:rPr>
              <a:t>	.</a:t>
            </a:r>
            <a:r>
              <a:rPr lang="en-US" b="1" dirty="0">
                <a:solidFill>
                  <a:srgbClr val="00509B"/>
                </a:solidFill>
              </a:rPr>
              <a:t>	</a:t>
            </a:r>
          </a:p>
          <a:p>
            <a:r>
              <a:rPr lang="en-US" sz="1800" dirty="0"/>
              <a:t>Table 5: Interval of hyperparameter.</a:t>
            </a:r>
            <a:endParaRPr lang="en-US" sz="1800" dirty="0">
              <a:solidFill>
                <a:schemeClr val="tx1"/>
              </a:solidFill>
            </a:endParaRPr>
          </a:p>
          <a:p>
            <a:pPr lvl="1"/>
            <a:endParaRPr lang="en-US" sz="1800" b="1" dirty="0"/>
          </a:p>
          <a:p>
            <a:endParaRPr lang="en-US" sz="1800" b="1" dirty="0"/>
          </a:p>
        </p:txBody>
      </p:sp>
      <p:sp>
        <p:nvSpPr>
          <p:cNvPr id="2" name="Footer Placeholder 1">
            <a:extLst>
              <a:ext uri="{FF2B5EF4-FFF2-40B4-BE49-F238E27FC236}">
                <a16:creationId xmlns:a16="http://schemas.microsoft.com/office/drawing/2014/main" id="{B2646EEE-5EBC-2214-684E-1388A29AEA0A}"/>
              </a:ext>
            </a:extLst>
          </p:cNvPr>
          <p:cNvSpPr>
            <a:spLocks noGrp="1"/>
          </p:cNvSpPr>
          <p:nvPr>
            <p:ph type="ftr" sz="quarter" idx="3"/>
          </p:nvPr>
        </p:nvSpPr>
        <p:spPr/>
        <p:txBody>
          <a:bodyPr/>
          <a:lstStyle/>
          <a:p>
            <a:pPr>
              <a:defRPr/>
            </a:pPr>
            <a:r>
              <a:rPr lang="de-DE" altLang="de-DE" b="1"/>
              <a:t>Pham Anh Khoa, 23.05.2023</a:t>
            </a:r>
            <a:endParaRPr lang="de-DE" altLang="de-DE"/>
          </a:p>
        </p:txBody>
      </p:sp>
      <p:graphicFrame>
        <p:nvGraphicFramePr>
          <p:cNvPr id="3" name="Table 3">
            <a:extLst>
              <a:ext uri="{FF2B5EF4-FFF2-40B4-BE49-F238E27FC236}">
                <a16:creationId xmlns:a16="http://schemas.microsoft.com/office/drawing/2014/main" id="{C674A815-45D8-CC8B-3ADC-26A5DAF76607}"/>
              </a:ext>
            </a:extLst>
          </p:cNvPr>
          <p:cNvGraphicFramePr>
            <a:graphicFrameLocks noGrp="1"/>
          </p:cNvGraphicFramePr>
          <p:nvPr>
            <p:extLst>
              <p:ext uri="{D42A27DB-BD31-4B8C-83A1-F6EECF244321}">
                <p14:modId xmlns:p14="http://schemas.microsoft.com/office/powerpoint/2010/main" val="1734599164"/>
              </p:ext>
            </p:extLst>
          </p:nvPr>
        </p:nvGraphicFramePr>
        <p:xfrm>
          <a:off x="527222" y="1706841"/>
          <a:ext cx="9628282" cy="3823903"/>
        </p:xfrm>
        <a:graphic>
          <a:graphicData uri="http://schemas.openxmlformats.org/drawingml/2006/table">
            <a:tbl>
              <a:tblPr firstRow="1" bandRow="1">
                <a:effectLst>
                  <a:outerShdw blurRad="50800" dist="38100" dir="2700000" algn="tl" rotWithShape="0">
                    <a:prstClr val="black">
                      <a:alpha val="40000"/>
                    </a:prstClr>
                  </a:outerShdw>
                </a:effectLst>
                <a:tableStyleId>{073A0DAA-6AF3-43AB-8588-CEC1D06C72B9}</a:tableStyleId>
              </a:tblPr>
              <a:tblGrid>
                <a:gridCol w="1328266">
                  <a:extLst>
                    <a:ext uri="{9D8B030D-6E8A-4147-A177-3AD203B41FA5}">
                      <a16:colId xmlns:a16="http://schemas.microsoft.com/office/drawing/2014/main" val="2376413308"/>
                    </a:ext>
                  </a:extLst>
                </a:gridCol>
                <a:gridCol w="4008336">
                  <a:extLst>
                    <a:ext uri="{9D8B030D-6E8A-4147-A177-3AD203B41FA5}">
                      <a16:colId xmlns:a16="http://schemas.microsoft.com/office/drawing/2014/main" val="1383460428"/>
                    </a:ext>
                  </a:extLst>
                </a:gridCol>
                <a:gridCol w="4291680">
                  <a:extLst>
                    <a:ext uri="{9D8B030D-6E8A-4147-A177-3AD203B41FA5}">
                      <a16:colId xmlns:a16="http://schemas.microsoft.com/office/drawing/2014/main" val="3361254759"/>
                    </a:ext>
                  </a:extLst>
                </a:gridCol>
              </a:tblGrid>
              <a:tr h="349183">
                <a:tc>
                  <a:txBody>
                    <a:bodyPr/>
                    <a:lstStyle/>
                    <a:p>
                      <a:pPr algn="ctr"/>
                      <a:r>
                        <a:rPr lang="de-DE" sz="1200" dirty="0">
                          <a:latin typeface="Rotis Sans Serif Std" panose="020B0503030202020304" pitchFamily="34" charset="77"/>
                        </a:rPr>
                        <a:t>Methode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de-DE" sz="1200" dirty="0">
                          <a:latin typeface="Rotis Sans Serif Std" panose="020B0503030202020304" pitchFamily="34" charset="77"/>
                        </a:rPr>
                        <a:t>Hyperparameter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de-DE" sz="1200" dirty="0">
                          <a:latin typeface="Rotis Sans Serif Std" panose="020B0503030202020304" pitchFamily="34" charset="77"/>
                        </a:rPr>
                        <a:t>Modell </a:t>
                      </a:r>
                      <a:r>
                        <a:rPr lang="de-DE" sz="1200" dirty="0" err="1">
                          <a:latin typeface="Rotis Sans Serif Std" panose="020B0503030202020304" pitchFamily="34" charset="77"/>
                        </a:rPr>
                        <a:t>hyperparameter</a:t>
                      </a:r>
                      <a:endParaRPr lang="de-DE" sz="1200" dirty="0">
                        <a:latin typeface="Rotis Sans Serif Std" panose="020B0503030202020304" pitchFamily="34" charset="7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43435928"/>
                  </a:ext>
                </a:extLst>
              </a:tr>
              <a:tr h="125305">
                <a:tc>
                  <a:txBody>
                    <a:bodyPr/>
                    <a:lstStyle/>
                    <a:p>
                      <a:pPr algn="ctr"/>
                      <a:r>
                        <a:rPr lang="de-DE" sz="1200" dirty="0" err="1">
                          <a:latin typeface="Rotis Sans Serif Std" panose="020B0503030202020304" pitchFamily="34" charset="77"/>
                        </a:rPr>
                        <a:t>Recurrence</a:t>
                      </a:r>
                      <a:r>
                        <a:rPr lang="de-DE" sz="1200" dirty="0">
                          <a:latin typeface="Rotis Sans Serif Std" panose="020B0503030202020304" pitchFamily="34" charset="77"/>
                        </a:rPr>
                        <a:t> Plot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de-DE" sz="1200" dirty="0" err="1">
                          <a:latin typeface="Rotis Sans Serif Std" panose="020B0503030202020304" pitchFamily="34" charset="77"/>
                        </a:rPr>
                        <a:t>dimension</a:t>
                      </a:r>
                      <a:r>
                        <a:rPr lang="de-DE" sz="1200" dirty="0">
                          <a:latin typeface="Rotis Sans Serif Std" panose="020B0503030202020304" pitchFamily="34" charset="77"/>
                        </a:rPr>
                        <a:t> = [1,48,log]</a:t>
                      </a:r>
                    </a:p>
                    <a:p>
                      <a:pPr algn="ctr"/>
                      <a:r>
                        <a:rPr lang="de-DE" sz="1200" dirty="0" err="1">
                          <a:latin typeface="Rotis Sans Serif Std" panose="020B0503030202020304" pitchFamily="34" charset="77"/>
                        </a:rPr>
                        <a:t>time_delay</a:t>
                      </a:r>
                      <a:r>
                        <a:rPr lang="de-DE" sz="1200" dirty="0">
                          <a:latin typeface="Rotis Sans Serif Std" panose="020B0503030202020304" pitchFamily="34" charset="77"/>
                        </a:rPr>
                        <a:t> = [1,48,log]</a:t>
                      </a:r>
                    </a:p>
                    <a:p>
                      <a:pPr algn="ctr"/>
                      <a:r>
                        <a:rPr lang="de-DE" sz="1200" dirty="0" err="1">
                          <a:latin typeface="Rotis Sans Serif Std" panose="020B0503030202020304" pitchFamily="34" charset="77"/>
                        </a:rPr>
                        <a:t>threshold</a:t>
                      </a:r>
                      <a:r>
                        <a:rPr lang="de-DE" sz="1200" dirty="0">
                          <a:latin typeface="Rotis Sans Serif Std" panose="020B0503030202020304" pitchFamily="34" charset="77"/>
                        </a:rPr>
                        <a:t> = [None, “</a:t>
                      </a:r>
                      <a:r>
                        <a:rPr lang="de-DE" sz="1200" dirty="0" err="1">
                          <a:latin typeface="Rotis Sans Serif Std" panose="020B0503030202020304" pitchFamily="34" charset="77"/>
                        </a:rPr>
                        <a:t>float</a:t>
                      </a:r>
                      <a:r>
                        <a:rPr lang="de-DE" sz="1200" dirty="0">
                          <a:latin typeface="Rotis Sans Serif Std" panose="020B0503030202020304" pitchFamily="34" charset="77"/>
                        </a:rPr>
                        <a:t>“,“</a:t>
                      </a:r>
                      <a:r>
                        <a:rPr lang="de-DE" sz="1200" dirty="0" err="1">
                          <a:latin typeface="Rotis Sans Serif Std" panose="020B0503030202020304" pitchFamily="34" charset="77"/>
                        </a:rPr>
                        <a:t>distance</a:t>
                      </a:r>
                      <a:r>
                        <a:rPr lang="de-DE" sz="1200" dirty="0">
                          <a:latin typeface="Rotis Sans Serif Std" panose="020B0503030202020304" pitchFamily="34" charset="77"/>
                        </a:rPr>
                        <a:t>“,“</a:t>
                      </a:r>
                      <a:r>
                        <a:rPr lang="de-DE" sz="1200" dirty="0" err="1">
                          <a:latin typeface="Rotis Sans Serif Std" panose="020B0503030202020304" pitchFamily="34" charset="77"/>
                        </a:rPr>
                        <a:t>point</a:t>
                      </a:r>
                      <a:r>
                        <a:rPr lang="de-DE" sz="1200" dirty="0">
                          <a:latin typeface="Rotis Sans Serif Std" panose="020B0503030202020304" pitchFamily="34" charset="77"/>
                        </a:rPr>
                        <a:t>“] </a:t>
                      </a:r>
                    </a:p>
                    <a:p>
                      <a:pPr algn="ctr"/>
                      <a:r>
                        <a:rPr lang="de-DE" sz="1200" dirty="0" err="1">
                          <a:latin typeface="Rotis Sans Serif Std" panose="020B0503030202020304" pitchFamily="34" charset="77"/>
                        </a:rPr>
                        <a:t>percentage</a:t>
                      </a:r>
                      <a:r>
                        <a:rPr lang="de-DE" sz="1200" dirty="0">
                          <a:latin typeface="Rotis Sans Serif Std" panose="020B0503030202020304" pitchFamily="34" charset="77"/>
                        </a:rPr>
                        <a:t> = [5,80,5]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de-DE" sz="1200" dirty="0" err="1">
                          <a:latin typeface="Rotis Sans Serif Std" panose="020B0503030202020304" pitchFamily="34" charset="77"/>
                        </a:rPr>
                        <a:t>dropout</a:t>
                      </a:r>
                      <a:r>
                        <a:rPr lang="de-DE" sz="1200" dirty="0">
                          <a:latin typeface="Rotis Sans Serif Std" panose="020B0503030202020304" pitchFamily="34" charset="77"/>
                        </a:rPr>
                        <a:t> = [0.1,0.8,log]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747704958"/>
                  </a:ext>
                </a:extLst>
              </a:tr>
              <a:tr h="0">
                <a:tc>
                  <a:txBody>
                    <a:bodyPr/>
                    <a:lstStyle/>
                    <a:p>
                      <a:pPr algn="ctr"/>
                      <a:r>
                        <a:rPr lang="de-DE" sz="1200" dirty="0" err="1">
                          <a:latin typeface="Rotis Sans Serif Std" panose="020B0503030202020304" pitchFamily="34" charset="77"/>
                        </a:rPr>
                        <a:t>Gramian</a:t>
                      </a:r>
                      <a:r>
                        <a:rPr lang="de-DE" sz="1200" dirty="0">
                          <a:latin typeface="Rotis Sans Serif Std" panose="020B0503030202020304" pitchFamily="34" charset="77"/>
                        </a:rPr>
                        <a:t> Angular Field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de-DE" sz="1200" dirty="0" err="1">
                          <a:latin typeface="Rotis Sans Serif Std" panose="020B0503030202020304" pitchFamily="34" charset="77"/>
                        </a:rPr>
                        <a:t>method</a:t>
                      </a:r>
                      <a:r>
                        <a:rPr lang="de-DE" sz="1200" dirty="0">
                          <a:latin typeface="Rotis Sans Serif Std" panose="020B0503030202020304" pitchFamily="34" charset="77"/>
                        </a:rPr>
                        <a:t> = [“</a:t>
                      </a:r>
                      <a:r>
                        <a:rPr lang="de-DE" sz="1200" dirty="0" err="1">
                          <a:latin typeface="Rotis Sans Serif Std" panose="020B0503030202020304" pitchFamily="34" charset="77"/>
                        </a:rPr>
                        <a:t>summation</a:t>
                      </a:r>
                      <a:r>
                        <a:rPr lang="de-DE" sz="1200" dirty="0">
                          <a:latin typeface="Rotis Sans Serif Std" panose="020B0503030202020304" pitchFamily="34" charset="77"/>
                        </a:rPr>
                        <a:t>“,“</a:t>
                      </a:r>
                      <a:r>
                        <a:rPr lang="de-DE" sz="1200" dirty="0" err="1">
                          <a:latin typeface="Rotis Sans Serif Std" panose="020B0503030202020304" pitchFamily="34" charset="77"/>
                        </a:rPr>
                        <a:t>difference</a:t>
                      </a:r>
                      <a:r>
                        <a:rPr lang="de-DE" sz="1200" dirty="0">
                          <a:latin typeface="Rotis Sans Serif Std" panose="020B0503030202020304" pitchFamily="34" charset="77"/>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de-DE" sz="1200" dirty="0" err="1">
                          <a:latin typeface="Rotis Sans Serif Std" panose="020B0503030202020304" pitchFamily="34" charset="77"/>
                        </a:rPr>
                        <a:t>optimizer</a:t>
                      </a:r>
                      <a:r>
                        <a:rPr lang="de-DE" sz="1200" dirty="0">
                          <a:latin typeface="Rotis Sans Serif Std" panose="020B0503030202020304" pitchFamily="34" charset="77"/>
                        </a:rPr>
                        <a:t> = [“</a:t>
                      </a:r>
                      <a:r>
                        <a:rPr lang="de-DE" sz="1200" dirty="0" err="1">
                          <a:latin typeface="Rotis Sans Serif Std" panose="020B0503030202020304" pitchFamily="34" charset="77"/>
                        </a:rPr>
                        <a:t>Adam“,“SGD</a:t>
                      </a:r>
                      <a:r>
                        <a:rPr lang="de-DE" sz="1200" dirty="0">
                          <a:latin typeface="Rotis Sans Serif Std" panose="020B0503030202020304" pitchFamily="34" charset="77"/>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21262495"/>
                  </a:ext>
                </a:extLst>
              </a:tr>
              <a:tr h="0">
                <a:tc>
                  <a:txBody>
                    <a:bodyPr/>
                    <a:lstStyle/>
                    <a:p>
                      <a:pPr algn="ctr"/>
                      <a:r>
                        <a:rPr lang="de-DE" sz="1200" dirty="0">
                          <a:latin typeface="Rotis Sans Serif Std" panose="020B0503030202020304" pitchFamily="34" charset="77"/>
                        </a:rPr>
                        <a:t>Markov Transition Field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de-DE" sz="1200" dirty="0" err="1">
                          <a:latin typeface="Rotis Sans Serif Std" panose="020B0503030202020304" pitchFamily="34" charset="77"/>
                        </a:rPr>
                        <a:t>n_bins</a:t>
                      </a:r>
                      <a:r>
                        <a:rPr lang="de-DE" sz="1200" dirty="0">
                          <a:latin typeface="Rotis Sans Serif Std" panose="020B0503030202020304" pitchFamily="34" charset="77"/>
                        </a:rPr>
                        <a:t> = [5,15,1]</a:t>
                      </a:r>
                    </a:p>
                    <a:p>
                      <a:pPr algn="ctr"/>
                      <a:r>
                        <a:rPr lang="de-DE" sz="1200" dirty="0" err="1">
                          <a:latin typeface="Rotis Sans Serif Std" panose="020B0503030202020304" pitchFamily="34" charset="77"/>
                        </a:rPr>
                        <a:t>strategy</a:t>
                      </a:r>
                      <a:r>
                        <a:rPr lang="de-DE" sz="1200" dirty="0">
                          <a:latin typeface="Rotis Sans Serif Std" panose="020B0503030202020304" pitchFamily="34" charset="77"/>
                        </a:rPr>
                        <a:t> = [“uniform“,“</a:t>
                      </a:r>
                      <a:r>
                        <a:rPr lang="de-DE" sz="1200" dirty="0" err="1">
                          <a:latin typeface="Rotis Sans Serif Std" panose="020B0503030202020304" pitchFamily="34" charset="77"/>
                        </a:rPr>
                        <a:t>quantile</a:t>
                      </a:r>
                      <a:r>
                        <a:rPr lang="de-DE" sz="1200" dirty="0">
                          <a:latin typeface="Rotis Sans Serif Std" panose="020B0503030202020304" pitchFamily="34" charset="77"/>
                        </a:rPr>
                        <a:t>“,“normal“]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de-DE" sz="1200" dirty="0" err="1">
                          <a:latin typeface="Rotis Sans Serif Std" panose="020B0503030202020304" pitchFamily="34" charset="77"/>
                        </a:rPr>
                        <a:t>learning_rate</a:t>
                      </a:r>
                      <a:r>
                        <a:rPr lang="de-DE" sz="1200" dirty="0">
                          <a:latin typeface="Rotis Sans Serif Std" panose="020B0503030202020304" pitchFamily="34" charset="77"/>
                        </a:rPr>
                        <a:t> = [0.0005,0.2,log]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11119602"/>
                  </a:ext>
                </a:extLst>
              </a:tr>
              <a:tr h="0">
                <a:tc>
                  <a:txBody>
                    <a:bodyPr/>
                    <a:lstStyle/>
                    <a:p>
                      <a:pPr algn="ctr"/>
                      <a:r>
                        <a:rPr lang="de-DE" sz="1200" dirty="0" err="1">
                          <a:latin typeface="Rotis Sans Serif Std" panose="020B0503030202020304" pitchFamily="34" charset="77"/>
                        </a:rPr>
                        <a:t>Continuous</a:t>
                      </a:r>
                      <a:r>
                        <a:rPr lang="de-DE" sz="1200" dirty="0">
                          <a:latin typeface="Rotis Sans Serif Std" panose="020B0503030202020304" pitchFamily="34" charset="77"/>
                        </a:rPr>
                        <a:t> Wavelet Transform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de-DE" sz="1200" dirty="0" err="1">
                          <a:latin typeface="Rotis Sans Serif Std" panose="020B0503030202020304" pitchFamily="34" charset="77"/>
                        </a:rPr>
                        <a:t>scale_min</a:t>
                      </a:r>
                      <a:r>
                        <a:rPr lang="de-DE" sz="1200" dirty="0">
                          <a:latin typeface="Rotis Sans Serif Std" panose="020B0503030202020304" pitchFamily="34" charset="77"/>
                        </a:rPr>
                        <a:t> = [0.5,5,0.5]</a:t>
                      </a:r>
                    </a:p>
                    <a:p>
                      <a:pPr algn="ctr"/>
                      <a:r>
                        <a:rPr lang="de-DE" sz="1200" dirty="0" err="1">
                          <a:latin typeface="Rotis Sans Serif Std" panose="020B0503030202020304" pitchFamily="34" charset="77"/>
                        </a:rPr>
                        <a:t>scale_max</a:t>
                      </a:r>
                      <a:r>
                        <a:rPr lang="de-DE" sz="1200" dirty="0">
                          <a:latin typeface="Rotis Sans Serif Std" panose="020B0503030202020304" pitchFamily="34" charset="77"/>
                        </a:rPr>
                        <a:t> = [10,50,2]</a:t>
                      </a:r>
                    </a:p>
                    <a:p>
                      <a:pPr algn="ctr"/>
                      <a:r>
                        <a:rPr lang="de-DE" sz="1200" dirty="0">
                          <a:latin typeface="Rotis Sans Serif Std" panose="020B0503030202020304" pitchFamily="34" charset="77"/>
                        </a:rPr>
                        <a:t> </a:t>
                      </a:r>
                      <a:r>
                        <a:rPr lang="de-DE" sz="1200" dirty="0" err="1">
                          <a:latin typeface="Rotis Sans Serif Std" panose="020B0503030202020304" pitchFamily="34" charset="77"/>
                        </a:rPr>
                        <a:t>n_scales</a:t>
                      </a:r>
                      <a:r>
                        <a:rPr lang="de-DE" sz="1200" dirty="0">
                          <a:latin typeface="Rotis Sans Serif Std" panose="020B0503030202020304" pitchFamily="34" charset="77"/>
                        </a:rPr>
                        <a:t> = [50,300,10]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de-DE" sz="1200" dirty="0" err="1">
                          <a:latin typeface="Rotis Sans Serif Std" panose="020B0503030202020304" pitchFamily="34" charset="77"/>
                        </a:rPr>
                        <a:t>batch_size</a:t>
                      </a:r>
                      <a:r>
                        <a:rPr lang="de-DE" sz="1200" dirty="0">
                          <a:latin typeface="Rotis Sans Serif Std" panose="020B0503030202020304" pitchFamily="34" charset="77"/>
                        </a:rPr>
                        <a:t> = [8,100,2]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35179447"/>
                  </a:ext>
                </a:extLst>
              </a:tr>
              <a:tr h="0">
                <a:tc>
                  <a:txBody>
                    <a:bodyPr/>
                    <a:lstStyle/>
                    <a:p>
                      <a:pPr algn="ctr"/>
                      <a:r>
                        <a:rPr lang="de-DE" sz="1200" dirty="0">
                          <a:latin typeface="Rotis Sans Serif Std" panose="020B0503030202020304" pitchFamily="34" charset="77"/>
                        </a:rPr>
                        <a:t>Short Time Fourier Transform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de-DE" sz="1200" dirty="0" err="1">
                          <a:latin typeface="Rotis Sans Serif Std" panose="020B0503030202020304" pitchFamily="34" charset="77"/>
                        </a:rPr>
                        <a:t>w_stft</a:t>
                      </a:r>
                      <a:r>
                        <a:rPr lang="de-DE" sz="1200" dirty="0">
                          <a:latin typeface="Rotis Sans Serif Std" panose="020B0503030202020304" pitchFamily="34" charset="77"/>
                        </a:rPr>
                        <a:t> =[512,5120,128]</a:t>
                      </a:r>
                    </a:p>
                    <a:p>
                      <a:pPr algn="ctr"/>
                      <a:r>
                        <a:rPr lang="de-DE" sz="1200" dirty="0">
                          <a:latin typeface="Rotis Sans Serif Std" panose="020B0503030202020304" pitchFamily="34" charset="77"/>
                        </a:rPr>
                        <a:t> </a:t>
                      </a:r>
                      <a:r>
                        <a:rPr lang="de-DE" sz="1200" dirty="0" err="1">
                          <a:latin typeface="Rotis Sans Serif Std" panose="020B0503030202020304" pitchFamily="34" charset="77"/>
                        </a:rPr>
                        <a:t>hop_stft</a:t>
                      </a:r>
                      <a:r>
                        <a:rPr lang="de-DE" sz="1200" dirty="0">
                          <a:latin typeface="Rotis Sans Serif Std" panose="020B0503030202020304" pitchFamily="34" charset="77"/>
                        </a:rPr>
                        <a:t> = [32,512,32]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de-DE" sz="1200" dirty="0" err="1">
                          <a:latin typeface="Rotis Sans Serif Std" panose="020B0503030202020304" pitchFamily="34" charset="77"/>
                        </a:rPr>
                        <a:t>epochs</a:t>
                      </a:r>
                      <a:r>
                        <a:rPr lang="de-DE" sz="1200" dirty="0">
                          <a:latin typeface="Rotis Sans Serif Std" panose="020B0503030202020304" pitchFamily="34" charset="77"/>
                        </a:rPr>
                        <a:t> = [5,50,1]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14375012"/>
                  </a:ext>
                </a:extLst>
              </a:tr>
              <a:tr h="0">
                <a:tc>
                  <a:txBody>
                    <a:bodyPr/>
                    <a:lstStyle/>
                    <a:p>
                      <a:pPr algn="ctr"/>
                      <a:r>
                        <a:rPr lang="de-DE" sz="1200" dirty="0">
                          <a:latin typeface="Rotis Sans Serif Std" panose="020B0503030202020304" pitchFamily="34" charset="77"/>
                        </a:rPr>
                        <a:t>Mel </a:t>
                      </a:r>
                      <a:r>
                        <a:rPr lang="de-DE" sz="1200" dirty="0" err="1">
                          <a:latin typeface="Rotis Sans Serif Std" panose="020B0503030202020304" pitchFamily="34" charset="77"/>
                        </a:rPr>
                        <a:t>Spectrogram</a:t>
                      </a:r>
                      <a:endParaRPr lang="de-DE" sz="1200" dirty="0">
                        <a:latin typeface="Rotis Sans Serif Std" panose="020B0503030202020304" pitchFamily="34" charset="7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de-DE" sz="1200" dirty="0" err="1">
                          <a:latin typeface="Rotis Sans Serif Std" panose="020B0503030202020304" pitchFamily="34" charset="77"/>
                        </a:rPr>
                        <a:t>w_stft</a:t>
                      </a:r>
                      <a:r>
                        <a:rPr lang="de-DE" sz="1200" dirty="0">
                          <a:latin typeface="Rotis Sans Serif Std" panose="020B0503030202020304" pitchFamily="34" charset="77"/>
                        </a:rPr>
                        <a:t> =[512,5120,128]</a:t>
                      </a:r>
                    </a:p>
                    <a:p>
                      <a:pPr algn="ctr"/>
                      <a:r>
                        <a:rPr lang="de-DE" sz="1200" dirty="0">
                          <a:latin typeface="Rotis Sans Serif Std" panose="020B0503030202020304" pitchFamily="34" charset="77"/>
                        </a:rPr>
                        <a:t> </a:t>
                      </a:r>
                      <a:r>
                        <a:rPr lang="de-DE" sz="1200" dirty="0" err="1">
                          <a:latin typeface="Rotis Sans Serif Std" panose="020B0503030202020304" pitchFamily="34" charset="77"/>
                        </a:rPr>
                        <a:t>hop_stft</a:t>
                      </a:r>
                      <a:r>
                        <a:rPr lang="de-DE" sz="1200" dirty="0">
                          <a:latin typeface="Rotis Sans Serif Std" panose="020B0503030202020304" pitchFamily="34" charset="77"/>
                        </a:rPr>
                        <a:t> = [32,512,32]</a:t>
                      </a:r>
                    </a:p>
                    <a:p>
                      <a:pPr marL="0" marR="0" lvl="0" indent="0" algn="ctr" defTabSz="914400" rtl="0" eaLnBrk="1" fontAlgn="auto" latinLnBrk="0" hangingPunct="1">
                        <a:lnSpc>
                          <a:spcPct val="100000"/>
                        </a:lnSpc>
                        <a:spcBef>
                          <a:spcPts val="0"/>
                        </a:spcBef>
                        <a:spcAft>
                          <a:spcPts val="0"/>
                        </a:spcAft>
                        <a:buClrTx/>
                        <a:buSzTx/>
                        <a:buFontTx/>
                        <a:buNone/>
                        <a:tabLst/>
                        <a:defRPr/>
                      </a:pPr>
                      <a:r>
                        <a:rPr lang="de-DE" sz="1200" dirty="0" err="1">
                          <a:latin typeface="Rotis Sans Serif Std" panose="020B0503030202020304" pitchFamily="34" charset="77"/>
                        </a:rPr>
                        <a:t>n_mels</a:t>
                      </a:r>
                      <a:r>
                        <a:rPr lang="de-DE" sz="1200" dirty="0">
                          <a:latin typeface="Rotis Sans Serif Std" panose="020B0503030202020304" pitchFamily="34" charset="77"/>
                        </a:rPr>
                        <a:t> = [150,350,10]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de-DE" sz="1200" dirty="0">
                        <a:latin typeface="Rotis Sans Serif Std" panose="020B0503030202020304" pitchFamily="34" charset="7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87085173"/>
                  </a:ext>
                </a:extLst>
              </a:tr>
            </a:tbl>
          </a:graphicData>
        </a:graphic>
      </p:graphicFrame>
      <p:sp>
        <p:nvSpPr>
          <p:cNvPr id="4" name="Titel 3">
            <a:extLst>
              <a:ext uri="{FF2B5EF4-FFF2-40B4-BE49-F238E27FC236}">
                <a16:creationId xmlns:a16="http://schemas.microsoft.com/office/drawing/2014/main" id="{D043F57F-E2B9-0B31-6478-E7DF7B4B61F6}"/>
              </a:ext>
            </a:extLst>
          </p:cNvPr>
          <p:cNvSpPr>
            <a:spLocks noGrp="1"/>
          </p:cNvSpPr>
          <p:nvPr>
            <p:ph type="title"/>
          </p:nvPr>
        </p:nvSpPr>
        <p:spPr>
          <a:xfrm>
            <a:off x="527222" y="493615"/>
            <a:ext cx="10826578" cy="356049"/>
          </a:xfrm>
        </p:spPr>
        <p:txBody>
          <a:bodyPr>
            <a:normAutofit fontScale="90000"/>
          </a:bodyPr>
          <a:lstStyle/>
          <a:p>
            <a:r>
              <a:rPr lang="en-US" sz="2800" dirty="0"/>
              <a:t>Create and train model.</a:t>
            </a:r>
            <a:endParaRPr lang="en-US" noProof="0" dirty="0"/>
          </a:p>
        </p:txBody>
      </p:sp>
    </p:spTree>
    <p:extLst>
      <p:ext uri="{BB962C8B-B14F-4D97-AF65-F5344CB8AC3E}">
        <p14:creationId xmlns:p14="http://schemas.microsoft.com/office/powerpoint/2010/main" val="35153684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platzhalter 6"/>
          <p:cNvSpPr>
            <a:spLocks noGrp="1"/>
          </p:cNvSpPr>
          <p:nvPr>
            <p:ph type="body" idx="1"/>
          </p:nvPr>
        </p:nvSpPr>
        <p:spPr>
          <a:xfrm>
            <a:off x="527222" y="1147665"/>
            <a:ext cx="10820228" cy="4953730"/>
          </a:xfrm>
        </p:spPr>
        <p:txBody>
          <a:bodyPr>
            <a:normAutofit/>
          </a:bodyPr>
          <a:lstStyle/>
          <a:p>
            <a:r>
              <a:rPr lang="en-US" sz="1800" dirty="0"/>
              <a:t>Table 6: Time series-to-image transforms.</a:t>
            </a:r>
          </a:p>
          <a:p>
            <a:endParaRPr lang="en-US" sz="1800" dirty="0"/>
          </a:p>
        </p:txBody>
      </p:sp>
      <p:sp>
        <p:nvSpPr>
          <p:cNvPr id="2" name="Footer Placeholder 1">
            <a:extLst>
              <a:ext uri="{FF2B5EF4-FFF2-40B4-BE49-F238E27FC236}">
                <a16:creationId xmlns:a16="http://schemas.microsoft.com/office/drawing/2014/main" id="{B2646EEE-5EBC-2214-684E-1388A29AEA0A}"/>
              </a:ext>
            </a:extLst>
          </p:cNvPr>
          <p:cNvSpPr>
            <a:spLocks noGrp="1"/>
          </p:cNvSpPr>
          <p:nvPr>
            <p:ph type="ftr" sz="quarter" idx="3"/>
          </p:nvPr>
        </p:nvSpPr>
        <p:spPr/>
        <p:txBody>
          <a:bodyPr/>
          <a:lstStyle/>
          <a:p>
            <a:pPr>
              <a:defRPr/>
            </a:pPr>
            <a:r>
              <a:rPr lang="de-DE" altLang="de-DE" b="1"/>
              <a:t>Pham Anh Khoa, 23.05.2023</a:t>
            </a:r>
            <a:endParaRPr lang="de-DE" altLang="de-DE"/>
          </a:p>
        </p:txBody>
      </p:sp>
      <p:graphicFrame>
        <p:nvGraphicFramePr>
          <p:cNvPr id="3" name="Table 3">
            <a:extLst>
              <a:ext uri="{FF2B5EF4-FFF2-40B4-BE49-F238E27FC236}">
                <a16:creationId xmlns:a16="http://schemas.microsoft.com/office/drawing/2014/main" id="{F3C55780-D722-E7CB-367A-942273C931C2}"/>
              </a:ext>
            </a:extLst>
          </p:cNvPr>
          <p:cNvGraphicFramePr>
            <a:graphicFrameLocks noGrp="1"/>
          </p:cNvGraphicFramePr>
          <p:nvPr>
            <p:extLst>
              <p:ext uri="{D42A27DB-BD31-4B8C-83A1-F6EECF244321}">
                <p14:modId xmlns:p14="http://schemas.microsoft.com/office/powerpoint/2010/main" val="1248585249"/>
              </p:ext>
            </p:extLst>
          </p:nvPr>
        </p:nvGraphicFramePr>
        <p:xfrm>
          <a:off x="520872" y="1503714"/>
          <a:ext cx="11137558" cy="3235671"/>
        </p:xfrm>
        <a:graphic>
          <a:graphicData uri="http://schemas.openxmlformats.org/drawingml/2006/table">
            <a:tbl>
              <a:tblPr firstRow="1" bandRow="1">
                <a:effectLst>
                  <a:outerShdw blurRad="50800" dist="38100" dir="2700000" algn="tl" rotWithShape="0">
                    <a:prstClr val="black">
                      <a:alpha val="40000"/>
                    </a:prstClr>
                  </a:outerShdw>
                </a:effectLst>
                <a:tableStyleId>{073A0DAA-6AF3-43AB-8588-CEC1D06C72B9}</a:tableStyleId>
              </a:tblPr>
              <a:tblGrid>
                <a:gridCol w="2015271">
                  <a:extLst>
                    <a:ext uri="{9D8B030D-6E8A-4147-A177-3AD203B41FA5}">
                      <a16:colId xmlns:a16="http://schemas.microsoft.com/office/drawing/2014/main" val="2376413308"/>
                    </a:ext>
                  </a:extLst>
                </a:gridCol>
                <a:gridCol w="1398328">
                  <a:extLst>
                    <a:ext uri="{9D8B030D-6E8A-4147-A177-3AD203B41FA5}">
                      <a16:colId xmlns:a16="http://schemas.microsoft.com/office/drawing/2014/main" val="1383460428"/>
                    </a:ext>
                  </a:extLst>
                </a:gridCol>
                <a:gridCol w="1472751">
                  <a:extLst>
                    <a:ext uri="{9D8B030D-6E8A-4147-A177-3AD203B41FA5}">
                      <a16:colId xmlns:a16="http://schemas.microsoft.com/office/drawing/2014/main" val="2383716901"/>
                    </a:ext>
                  </a:extLst>
                </a:gridCol>
                <a:gridCol w="1319001">
                  <a:extLst>
                    <a:ext uri="{9D8B030D-6E8A-4147-A177-3AD203B41FA5}">
                      <a16:colId xmlns:a16="http://schemas.microsoft.com/office/drawing/2014/main" val="682564091"/>
                    </a:ext>
                  </a:extLst>
                </a:gridCol>
                <a:gridCol w="4932207">
                  <a:extLst>
                    <a:ext uri="{9D8B030D-6E8A-4147-A177-3AD203B41FA5}">
                      <a16:colId xmlns:a16="http://schemas.microsoft.com/office/drawing/2014/main" val="2443551370"/>
                    </a:ext>
                  </a:extLst>
                </a:gridCol>
              </a:tblGrid>
              <a:tr h="464274">
                <a:tc>
                  <a:txBody>
                    <a:bodyPr/>
                    <a:lstStyle/>
                    <a:p>
                      <a:pPr algn="ctr"/>
                      <a:r>
                        <a:rPr lang="de-DE" sz="1200" dirty="0">
                          <a:latin typeface="Rotis Sans Serif Std" panose="020B0503030202020304" pitchFamily="34" charset="77"/>
                        </a:rPr>
                        <a:t>Methode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de-DE" sz="1200" dirty="0">
                          <a:latin typeface="Rotis Sans Serif Std" panose="020B0503030202020304" pitchFamily="34" charset="77"/>
                        </a:rPr>
                        <a:t>MAE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de-DE" sz="1200" dirty="0">
                          <a:latin typeface="Rotis Sans Serif Std" panose="020B0503030202020304" pitchFamily="34" charset="77"/>
                        </a:rPr>
                        <a:t>Score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de-DE" sz="1200" dirty="0">
                          <a:latin typeface="Rotis Sans Serif Std" panose="020B0503030202020304" pitchFamily="34" charset="77"/>
                        </a:rPr>
                        <a:t>Final score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de-DE" sz="1200" dirty="0">
                          <a:latin typeface="Rotis Sans Serif Std" panose="020B0503030202020304" pitchFamily="34" charset="77"/>
                        </a:rPr>
                        <a:t>Hyperparameter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43435928"/>
                  </a:ext>
                </a:extLst>
              </a:tr>
              <a:tr h="485397">
                <a:tc>
                  <a:txBody>
                    <a:bodyPr/>
                    <a:lstStyle/>
                    <a:p>
                      <a:pPr algn="ctr"/>
                      <a:r>
                        <a:rPr lang="de-DE" sz="1200" dirty="0" err="1">
                          <a:latin typeface="Rotis Sans Serif Std" panose="020B0503030202020304" pitchFamily="34" charset="77"/>
                        </a:rPr>
                        <a:t>Recurrence</a:t>
                      </a:r>
                      <a:r>
                        <a:rPr lang="de-DE" sz="1200" dirty="0">
                          <a:latin typeface="Rotis Sans Serif Std" panose="020B0503030202020304" pitchFamily="34" charset="77"/>
                        </a:rPr>
                        <a:t> Plot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de-DE" sz="1200" dirty="0">
                          <a:latin typeface="Rotis Sans Serif Std" panose="020B0503030202020304" pitchFamily="34" charset="77"/>
                        </a:rPr>
                        <a:t>0.21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de-DE" sz="1200" dirty="0">
                          <a:latin typeface="Rotis Sans Serif Std" panose="020B0503030202020304" pitchFamily="34" charset="77"/>
                        </a:rPr>
                        <a:t>0.28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de-DE" sz="1200" dirty="0">
                          <a:latin typeface="Rotis Sans Serif Std" panose="020B0503030202020304" pitchFamily="34" charset="77"/>
                        </a:rPr>
                        <a:t>0.06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de-DE" sz="1200" dirty="0" err="1">
                          <a:latin typeface="Rotis Sans Serif Std" panose="020B0503030202020304" pitchFamily="34" charset="77"/>
                        </a:rPr>
                        <a:t>threshold</a:t>
                      </a:r>
                      <a:r>
                        <a:rPr lang="de-DE" sz="1200" dirty="0">
                          <a:latin typeface="Rotis Sans Serif Std" panose="020B0503030202020304" pitchFamily="34" charset="77"/>
                        </a:rPr>
                        <a:t> = “</a:t>
                      </a:r>
                      <a:r>
                        <a:rPr lang="de-DE" sz="1200" dirty="0" err="1">
                          <a:latin typeface="Rotis Sans Serif Std" panose="020B0503030202020304" pitchFamily="34" charset="77"/>
                        </a:rPr>
                        <a:t>distance</a:t>
                      </a:r>
                      <a:r>
                        <a:rPr lang="de-DE" sz="1200" dirty="0">
                          <a:latin typeface="Rotis Sans Serif Std" panose="020B0503030202020304" pitchFamily="34" charset="77"/>
                        </a:rPr>
                        <a:t>“, </a:t>
                      </a:r>
                      <a:r>
                        <a:rPr lang="de-DE" sz="1200" dirty="0" err="1">
                          <a:latin typeface="Rotis Sans Serif Std" panose="020B0503030202020304" pitchFamily="34" charset="77"/>
                        </a:rPr>
                        <a:t>dimension</a:t>
                      </a:r>
                      <a:r>
                        <a:rPr lang="de-DE" sz="1200" dirty="0">
                          <a:latin typeface="Rotis Sans Serif Std" panose="020B0503030202020304" pitchFamily="34" charset="77"/>
                        </a:rPr>
                        <a:t> = 47, </a:t>
                      </a:r>
                      <a:r>
                        <a:rPr lang="de-DE" sz="1200" dirty="0" err="1">
                          <a:latin typeface="Rotis Sans Serif Std" panose="020B0503030202020304" pitchFamily="34" charset="77"/>
                        </a:rPr>
                        <a:t>time_delay</a:t>
                      </a:r>
                      <a:r>
                        <a:rPr lang="de-DE" sz="1200" dirty="0">
                          <a:latin typeface="Rotis Sans Serif Std" panose="020B0503030202020304" pitchFamily="34" charset="77"/>
                        </a:rPr>
                        <a:t> = 4, ,</a:t>
                      </a:r>
                      <a:r>
                        <a:rPr lang="de-DE" sz="1200" dirty="0" err="1">
                          <a:latin typeface="Rotis Sans Serif Std" panose="020B0503030202020304" pitchFamily="34" charset="77"/>
                        </a:rPr>
                        <a:t>batch_size</a:t>
                      </a:r>
                      <a:r>
                        <a:rPr lang="de-DE" sz="1200" dirty="0">
                          <a:latin typeface="Rotis Sans Serif Std" panose="020B0503030202020304" pitchFamily="34" charset="77"/>
                        </a:rPr>
                        <a:t> = 100, </a:t>
                      </a:r>
                      <a:r>
                        <a:rPr lang="de-DE" sz="1200" dirty="0" err="1">
                          <a:latin typeface="Rotis Sans Serif Std" panose="020B0503030202020304" pitchFamily="34" charset="77"/>
                        </a:rPr>
                        <a:t>epochs</a:t>
                      </a:r>
                      <a:r>
                        <a:rPr lang="de-DE" sz="1200" dirty="0">
                          <a:latin typeface="Rotis Sans Serif Std" panose="020B0503030202020304" pitchFamily="34" charset="77"/>
                        </a:rPr>
                        <a:t> = 47, </a:t>
                      </a:r>
                      <a:r>
                        <a:rPr lang="de-DE" sz="1200" dirty="0" err="1">
                          <a:latin typeface="Rotis Sans Serif Std" panose="020B0503030202020304" pitchFamily="34" charset="77"/>
                        </a:rPr>
                        <a:t>dropout</a:t>
                      </a:r>
                      <a:r>
                        <a:rPr lang="de-DE" sz="1200" dirty="0">
                          <a:latin typeface="Rotis Sans Serif Std" panose="020B0503030202020304" pitchFamily="34" charset="77"/>
                        </a:rPr>
                        <a:t> = 0.23, </a:t>
                      </a:r>
                      <a:r>
                        <a:rPr lang="de-DE" sz="1200" dirty="0" err="1">
                          <a:latin typeface="Rotis Sans Serif Std" panose="020B0503030202020304" pitchFamily="34" charset="77"/>
                        </a:rPr>
                        <a:t>optimizer</a:t>
                      </a:r>
                      <a:r>
                        <a:rPr lang="de-DE" sz="1200" dirty="0">
                          <a:latin typeface="Rotis Sans Serif Std" panose="020B0503030202020304" pitchFamily="34" charset="77"/>
                        </a:rPr>
                        <a:t> = “Adam“, </a:t>
                      </a:r>
                      <a:r>
                        <a:rPr lang="de-DE" sz="1200" dirty="0" err="1">
                          <a:latin typeface="Rotis Sans Serif Std" panose="020B0503030202020304" pitchFamily="34" charset="77"/>
                        </a:rPr>
                        <a:t>learning_rate</a:t>
                      </a:r>
                      <a:r>
                        <a:rPr lang="de-DE" sz="1200" dirty="0">
                          <a:latin typeface="Rotis Sans Serif Std" panose="020B0503030202020304" pitchFamily="34" charset="77"/>
                        </a:rPr>
                        <a:t> = 0.001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747704958"/>
                  </a:ext>
                </a:extLst>
              </a:tr>
              <a:tr h="445062">
                <a:tc>
                  <a:txBody>
                    <a:bodyPr/>
                    <a:lstStyle/>
                    <a:p>
                      <a:pPr algn="ctr"/>
                      <a:r>
                        <a:rPr lang="de-DE" sz="1200" dirty="0" err="1">
                          <a:latin typeface="Rotis Sans Serif Std" panose="020B0503030202020304" pitchFamily="34" charset="77"/>
                        </a:rPr>
                        <a:t>Gramian</a:t>
                      </a:r>
                      <a:r>
                        <a:rPr lang="de-DE" sz="1200" dirty="0">
                          <a:latin typeface="Rotis Sans Serif Std" panose="020B0503030202020304" pitchFamily="34" charset="77"/>
                        </a:rPr>
                        <a:t> Angular Field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de-DE" sz="1200" dirty="0">
                          <a:latin typeface="Rotis Sans Serif Std" panose="020B0503030202020304" pitchFamily="34" charset="77"/>
                        </a:rPr>
                        <a:t>0.22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de-DE" sz="1200" dirty="0">
                          <a:latin typeface="Rotis Sans Serif Std" panose="020B0503030202020304" pitchFamily="34" charset="77"/>
                        </a:rPr>
                        <a:t>0.27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de-DE" sz="1200" dirty="0">
                          <a:latin typeface="Rotis Sans Serif Std" panose="020B0503030202020304" pitchFamily="34" charset="77"/>
                        </a:rPr>
                        <a:t>0.01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de-DE" sz="1200" dirty="0" err="1">
                          <a:latin typeface="Rotis Sans Serif Std" panose="020B0503030202020304" pitchFamily="34" charset="77"/>
                        </a:rPr>
                        <a:t>method</a:t>
                      </a:r>
                      <a:r>
                        <a:rPr lang="de-DE" sz="1200" dirty="0">
                          <a:latin typeface="Rotis Sans Serif Std" panose="020B0503030202020304" pitchFamily="34" charset="77"/>
                        </a:rPr>
                        <a:t> = “</a:t>
                      </a:r>
                      <a:r>
                        <a:rPr lang="de-DE" sz="1200" dirty="0" err="1">
                          <a:latin typeface="Rotis Sans Serif Std" panose="020B0503030202020304" pitchFamily="34" charset="77"/>
                        </a:rPr>
                        <a:t>difference</a:t>
                      </a:r>
                      <a:r>
                        <a:rPr lang="de-DE" sz="1200" dirty="0">
                          <a:latin typeface="Rotis Sans Serif Std" panose="020B0503030202020304" pitchFamily="34" charset="77"/>
                        </a:rPr>
                        <a:t>“, </a:t>
                      </a:r>
                      <a:r>
                        <a:rPr lang="de-DE" sz="1200" dirty="0" err="1">
                          <a:latin typeface="Rotis Sans Serif Std" panose="020B0503030202020304" pitchFamily="34" charset="77"/>
                        </a:rPr>
                        <a:t>batch_size</a:t>
                      </a:r>
                      <a:r>
                        <a:rPr lang="de-DE" sz="1200" dirty="0">
                          <a:latin typeface="Rotis Sans Serif Std" panose="020B0503030202020304" pitchFamily="34" charset="77"/>
                        </a:rPr>
                        <a:t> = 72, </a:t>
                      </a:r>
                      <a:r>
                        <a:rPr lang="de-DE" sz="1200" dirty="0" err="1">
                          <a:latin typeface="Rotis Sans Serif Std" panose="020B0503030202020304" pitchFamily="34" charset="77"/>
                        </a:rPr>
                        <a:t>dropout</a:t>
                      </a:r>
                      <a:r>
                        <a:rPr lang="de-DE" sz="1200" dirty="0">
                          <a:latin typeface="Rotis Sans Serif Std" panose="020B0503030202020304" pitchFamily="34" charset="77"/>
                        </a:rPr>
                        <a:t> = 0.72, </a:t>
                      </a:r>
                      <a:r>
                        <a:rPr lang="de-DE" sz="1200" dirty="0" err="1">
                          <a:latin typeface="Rotis Sans Serif Std" panose="020B0503030202020304" pitchFamily="34" charset="77"/>
                        </a:rPr>
                        <a:t>epochs</a:t>
                      </a:r>
                      <a:r>
                        <a:rPr lang="de-DE" sz="1200" dirty="0">
                          <a:latin typeface="Rotis Sans Serif Std" panose="020B0503030202020304" pitchFamily="34" charset="77"/>
                        </a:rPr>
                        <a:t> = 36, </a:t>
                      </a:r>
                      <a:r>
                        <a:rPr lang="de-DE" sz="1200" dirty="0" err="1">
                          <a:latin typeface="Rotis Sans Serif Std" panose="020B0503030202020304" pitchFamily="34" charset="77"/>
                        </a:rPr>
                        <a:t>optimizer</a:t>
                      </a:r>
                      <a:r>
                        <a:rPr lang="de-DE" sz="1200" dirty="0">
                          <a:latin typeface="Rotis Sans Serif Std" panose="020B0503030202020304" pitchFamily="34" charset="77"/>
                        </a:rPr>
                        <a:t> = “Adam“, </a:t>
                      </a:r>
                      <a:r>
                        <a:rPr lang="de-DE" sz="1200" dirty="0" err="1">
                          <a:latin typeface="Rotis Sans Serif Std" panose="020B0503030202020304" pitchFamily="34" charset="77"/>
                        </a:rPr>
                        <a:t>learning_rate</a:t>
                      </a:r>
                      <a:r>
                        <a:rPr lang="de-DE" sz="1200" dirty="0">
                          <a:latin typeface="Rotis Sans Serif Std" panose="020B0503030202020304" pitchFamily="34" charset="77"/>
                        </a:rPr>
                        <a:t> = 0.002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21262495"/>
                  </a:ext>
                </a:extLst>
              </a:tr>
              <a:tr h="376279">
                <a:tc>
                  <a:txBody>
                    <a:bodyPr/>
                    <a:lstStyle/>
                    <a:p>
                      <a:pPr algn="ctr"/>
                      <a:r>
                        <a:rPr lang="de-DE" sz="1200" dirty="0">
                          <a:latin typeface="Rotis Sans Serif Std" panose="020B0503030202020304" pitchFamily="34" charset="77"/>
                        </a:rPr>
                        <a:t>Markov Transition Field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de-DE" sz="1200" dirty="0">
                          <a:latin typeface="Rotis Sans Serif Std" panose="020B0503030202020304" pitchFamily="34" charset="77"/>
                        </a:rPr>
                        <a:t>0.19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de-DE" sz="1200" dirty="0">
                          <a:latin typeface="Rotis Sans Serif Std" panose="020B0503030202020304" pitchFamily="34" charset="77"/>
                        </a:rPr>
                        <a:t>0.30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de-DE" sz="1200" dirty="0">
                          <a:latin typeface="Rotis Sans Serif Std" panose="020B0503030202020304" pitchFamily="34" charset="77"/>
                        </a:rPr>
                        <a:t>0.03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de-DE" sz="1200" dirty="0" err="1">
                          <a:latin typeface="Rotis Sans Serif Std" panose="020B0503030202020304" pitchFamily="34" charset="77"/>
                        </a:rPr>
                        <a:t>n_bins</a:t>
                      </a:r>
                      <a:r>
                        <a:rPr lang="de-DE" sz="1200" dirty="0">
                          <a:latin typeface="Rotis Sans Serif Std" panose="020B0503030202020304" pitchFamily="34" charset="77"/>
                        </a:rPr>
                        <a:t> = 7, </a:t>
                      </a:r>
                      <a:r>
                        <a:rPr lang="de-DE" sz="1200" dirty="0" err="1">
                          <a:latin typeface="Rotis Sans Serif Std" panose="020B0503030202020304" pitchFamily="34" charset="77"/>
                        </a:rPr>
                        <a:t>strategy</a:t>
                      </a:r>
                      <a:r>
                        <a:rPr lang="de-DE" sz="1200" dirty="0">
                          <a:latin typeface="Rotis Sans Serif Std" panose="020B0503030202020304" pitchFamily="34" charset="77"/>
                        </a:rPr>
                        <a:t> = “uniform“,</a:t>
                      </a:r>
                      <a:r>
                        <a:rPr lang="de-DE" sz="1200" dirty="0" err="1">
                          <a:latin typeface="Rotis Sans Serif Std" panose="020B0503030202020304" pitchFamily="34" charset="77"/>
                        </a:rPr>
                        <a:t>batch_size</a:t>
                      </a:r>
                      <a:r>
                        <a:rPr lang="de-DE" sz="1200" dirty="0">
                          <a:latin typeface="Rotis Sans Serif Std" panose="020B0503030202020304" pitchFamily="34" charset="77"/>
                        </a:rPr>
                        <a:t> = 78, </a:t>
                      </a:r>
                      <a:r>
                        <a:rPr lang="de-DE" sz="1200" dirty="0" err="1">
                          <a:latin typeface="Rotis Sans Serif Std" panose="020B0503030202020304" pitchFamily="34" charset="77"/>
                        </a:rPr>
                        <a:t>dropout</a:t>
                      </a:r>
                      <a:r>
                        <a:rPr lang="de-DE" sz="1200" dirty="0">
                          <a:latin typeface="Rotis Sans Serif Std" panose="020B0503030202020304" pitchFamily="34" charset="77"/>
                        </a:rPr>
                        <a:t> = 0.33, </a:t>
                      </a:r>
                      <a:r>
                        <a:rPr lang="de-DE" sz="1200" dirty="0" err="1">
                          <a:latin typeface="Rotis Sans Serif Std" panose="020B0503030202020304" pitchFamily="34" charset="77"/>
                        </a:rPr>
                        <a:t>epochs</a:t>
                      </a:r>
                      <a:r>
                        <a:rPr lang="de-DE" sz="1200" dirty="0">
                          <a:latin typeface="Rotis Sans Serif Std" panose="020B0503030202020304" pitchFamily="34" charset="77"/>
                        </a:rPr>
                        <a:t> = 28, </a:t>
                      </a:r>
                      <a:r>
                        <a:rPr lang="de-DE" sz="1200" dirty="0" err="1">
                          <a:latin typeface="Rotis Sans Serif Std" panose="020B0503030202020304" pitchFamily="34" charset="77"/>
                        </a:rPr>
                        <a:t>optimizer</a:t>
                      </a:r>
                      <a:r>
                        <a:rPr lang="de-DE" sz="1200" dirty="0">
                          <a:latin typeface="Rotis Sans Serif Std" panose="020B0503030202020304" pitchFamily="34" charset="77"/>
                        </a:rPr>
                        <a:t> = “Adam“, </a:t>
                      </a:r>
                      <a:r>
                        <a:rPr lang="de-DE" sz="1200" dirty="0" err="1">
                          <a:latin typeface="Rotis Sans Serif Std" panose="020B0503030202020304" pitchFamily="34" charset="77"/>
                        </a:rPr>
                        <a:t>learning_rate</a:t>
                      </a:r>
                      <a:r>
                        <a:rPr lang="de-DE" sz="1200" dirty="0">
                          <a:latin typeface="Rotis Sans Serif Std" panose="020B0503030202020304" pitchFamily="34" charset="77"/>
                        </a:rPr>
                        <a:t> = 0.0005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11119602"/>
                  </a:ext>
                </a:extLst>
              </a:tr>
              <a:tr h="436970">
                <a:tc>
                  <a:txBody>
                    <a:bodyPr/>
                    <a:lstStyle/>
                    <a:p>
                      <a:pPr algn="ctr"/>
                      <a:r>
                        <a:rPr lang="de-DE" sz="1200" dirty="0" err="1">
                          <a:latin typeface="Rotis Sans Serif Std" panose="020B0503030202020304" pitchFamily="34" charset="77"/>
                        </a:rPr>
                        <a:t>Continuous</a:t>
                      </a:r>
                      <a:r>
                        <a:rPr lang="de-DE" sz="1200" dirty="0">
                          <a:latin typeface="Rotis Sans Serif Std" panose="020B0503030202020304" pitchFamily="34" charset="77"/>
                        </a:rPr>
                        <a:t> Wavelet Transform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de-DE" sz="1200" dirty="0">
                          <a:latin typeface="Rotis Sans Serif Std" panose="020B0503030202020304" pitchFamily="34" charset="77"/>
                        </a:rPr>
                        <a:t>0.16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de-DE" sz="1200" dirty="0">
                          <a:latin typeface="Rotis Sans Serif Std" panose="020B0503030202020304" pitchFamily="34" charset="77"/>
                        </a:rPr>
                        <a:t>0.36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de-DE" sz="1200" dirty="0">
                          <a:latin typeface="Rotis Sans Serif Std" panose="020B0503030202020304" pitchFamily="34" charset="77"/>
                        </a:rPr>
                        <a:t>0.09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de-DE" sz="1200" dirty="0" err="1">
                          <a:latin typeface="Rotis Sans Serif Std" panose="020B0503030202020304" pitchFamily="34" charset="77"/>
                        </a:rPr>
                        <a:t>scale_min</a:t>
                      </a:r>
                      <a:r>
                        <a:rPr lang="de-DE" sz="1200" dirty="0">
                          <a:latin typeface="Rotis Sans Serif Std" panose="020B0503030202020304" pitchFamily="34" charset="77"/>
                        </a:rPr>
                        <a:t> = 2.5, </a:t>
                      </a:r>
                      <a:r>
                        <a:rPr lang="de-DE" sz="1200" dirty="0" err="1">
                          <a:latin typeface="Rotis Sans Serif Std" panose="020B0503030202020304" pitchFamily="34" charset="77"/>
                        </a:rPr>
                        <a:t>scale_max</a:t>
                      </a:r>
                      <a:r>
                        <a:rPr lang="de-DE" sz="1200" dirty="0">
                          <a:latin typeface="Rotis Sans Serif Std" panose="020B0503030202020304" pitchFamily="34" charset="77"/>
                        </a:rPr>
                        <a:t> = 46, </a:t>
                      </a:r>
                      <a:r>
                        <a:rPr lang="de-DE" sz="1200" dirty="0" err="1">
                          <a:latin typeface="Rotis Sans Serif Std" panose="020B0503030202020304" pitchFamily="34" charset="77"/>
                        </a:rPr>
                        <a:t>n_scale</a:t>
                      </a:r>
                      <a:r>
                        <a:rPr lang="de-DE" sz="1200" dirty="0">
                          <a:latin typeface="Rotis Sans Serif Std" panose="020B0503030202020304" pitchFamily="34" charset="77"/>
                        </a:rPr>
                        <a:t> = 90 ,</a:t>
                      </a:r>
                      <a:r>
                        <a:rPr lang="de-DE" sz="1200" dirty="0" err="1">
                          <a:latin typeface="Rotis Sans Serif Std" panose="020B0503030202020304" pitchFamily="34" charset="77"/>
                        </a:rPr>
                        <a:t>batch_size</a:t>
                      </a:r>
                      <a:r>
                        <a:rPr lang="de-DE" sz="1200" dirty="0">
                          <a:latin typeface="Rotis Sans Serif Std" panose="020B0503030202020304" pitchFamily="34" charset="77"/>
                        </a:rPr>
                        <a:t> = 82, </a:t>
                      </a:r>
                      <a:r>
                        <a:rPr lang="de-DE" sz="1200" dirty="0" err="1">
                          <a:latin typeface="Rotis Sans Serif Std" panose="020B0503030202020304" pitchFamily="34" charset="77"/>
                        </a:rPr>
                        <a:t>dropout</a:t>
                      </a:r>
                      <a:r>
                        <a:rPr lang="de-DE" sz="1200" dirty="0">
                          <a:latin typeface="Rotis Sans Serif Std" panose="020B0503030202020304" pitchFamily="34" charset="77"/>
                        </a:rPr>
                        <a:t> = 0.60, </a:t>
                      </a:r>
                      <a:r>
                        <a:rPr lang="de-DE" sz="1200" dirty="0" err="1">
                          <a:latin typeface="Rotis Sans Serif Std" panose="020B0503030202020304" pitchFamily="34" charset="77"/>
                        </a:rPr>
                        <a:t>epochs</a:t>
                      </a:r>
                      <a:r>
                        <a:rPr lang="de-DE" sz="1200" dirty="0">
                          <a:latin typeface="Rotis Sans Serif Std" panose="020B0503030202020304" pitchFamily="34" charset="77"/>
                        </a:rPr>
                        <a:t> = 27, </a:t>
                      </a:r>
                      <a:r>
                        <a:rPr lang="de-DE" sz="1200" dirty="0" err="1">
                          <a:latin typeface="Rotis Sans Serif Std" panose="020B0503030202020304" pitchFamily="34" charset="77"/>
                        </a:rPr>
                        <a:t>optimizer</a:t>
                      </a:r>
                      <a:r>
                        <a:rPr lang="de-DE" sz="1200" dirty="0">
                          <a:latin typeface="Rotis Sans Serif Std" panose="020B0503030202020304" pitchFamily="34" charset="77"/>
                        </a:rPr>
                        <a:t> = “Adam“, </a:t>
                      </a:r>
                      <a:r>
                        <a:rPr lang="de-DE" sz="1200" dirty="0" err="1">
                          <a:latin typeface="Rotis Sans Serif Std" panose="020B0503030202020304" pitchFamily="34" charset="77"/>
                        </a:rPr>
                        <a:t>learning_rate</a:t>
                      </a:r>
                      <a:r>
                        <a:rPr lang="de-DE" sz="1200" dirty="0">
                          <a:latin typeface="Rotis Sans Serif Std" panose="020B0503030202020304" pitchFamily="34" charset="77"/>
                        </a:rPr>
                        <a:t> = 0.004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35179447"/>
                  </a:ext>
                </a:extLst>
              </a:tr>
              <a:tr h="441015">
                <a:tc>
                  <a:txBody>
                    <a:bodyPr/>
                    <a:lstStyle/>
                    <a:p>
                      <a:pPr algn="ctr"/>
                      <a:r>
                        <a:rPr lang="de-DE" sz="1200" dirty="0">
                          <a:latin typeface="Rotis Sans Serif Std" panose="020B0503030202020304" pitchFamily="34" charset="77"/>
                        </a:rPr>
                        <a:t>Short Time Fourier Transform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de-DE" sz="1200" dirty="0">
                          <a:latin typeface="Rotis Sans Serif Std" panose="020B0503030202020304" pitchFamily="34" charset="77"/>
                        </a:rPr>
                        <a:t>0.15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de-DE" sz="1200" dirty="0">
                          <a:latin typeface="Rotis Sans Serif Std" panose="020B0503030202020304" pitchFamily="34" charset="77"/>
                        </a:rPr>
                        <a:t>0.40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de-DE" sz="1200" dirty="0">
                          <a:latin typeface="Rotis Sans Serif Std" panose="020B0503030202020304" pitchFamily="34" charset="77"/>
                        </a:rPr>
                        <a:t>0.34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de-DE" sz="1200" dirty="0" err="1">
                          <a:latin typeface="Rotis Sans Serif Std" panose="020B0503030202020304" pitchFamily="34" charset="77"/>
                        </a:rPr>
                        <a:t>w_stft</a:t>
                      </a:r>
                      <a:r>
                        <a:rPr lang="de-DE" sz="1200" dirty="0">
                          <a:latin typeface="Rotis Sans Serif Std" panose="020B0503030202020304" pitchFamily="34" charset="77"/>
                        </a:rPr>
                        <a:t> = 1280, </a:t>
                      </a:r>
                      <a:r>
                        <a:rPr lang="de-DE" sz="1200" dirty="0" err="1">
                          <a:latin typeface="Rotis Sans Serif Std" panose="020B0503030202020304" pitchFamily="34" charset="77"/>
                        </a:rPr>
                        <a:t>hop_stft</a:t>
                      </a:r>
                      <a:r>
                        <a:rPr lang="de-DE" sz="1200" dirty="0">
                          <a:latin typeface="Rotis Sans Serif Std" panose="020B0503030202020304" pitchFamily="34" charset="77"/>
                        </a:rPr>
                        <a:t> = 64, </a:t>
                      </a:r>
                      <a:r>
                        <a:rPr lang="de-DE" sz="1200" dirty="0" err="1">
                          <a:latin typeface="Rotis Sans Serif Std" panose="020B0503030202020304" pitchFamily="34" charset="77"/>
                        </a:rPr>
                        <a:t>batch_size</a:t>
                      </a:r>
                      <a:r>
                        <a:rPr lang="de-DE" sz="1200" dirty="0">
                          <a:latin typeface="Rotis Sans Serif Std" panose="020B0503030202020304" pitchFamily="34" charset="77"/>
                        </a:rPr>
                        <a:t> = 28, </a:t>
                      </a:r>
                      <a:r>
                        <a:rPr lang="de-DE" sz="1200" dirty="0" err="1">
                          <a:latin typeface="Rotis Sans Serif Std" panose="020B0503030202020304" pitchFamily="34" charset="77"/>
                        </a:rPr>
                        <a:t>dropout</a:t>
                      </a:r>
                      <a:r>
                        <a:rPr lang="de-DE" sz="1200" dirty="0">
                          <a:latin typeface="Rotis Sans Serif Std" panose="020B0503030202020304" pitchFamily="34" charset="77"/>
                        </a:rPr>
                        <a:t> = 0.113, </a:t>
                      </a:r>
                      <a:r>
                        <a:rPr lang="de-DE" sz="1200" dirty="0" err="1">
                          <a:latin typeface="Rotis Sans Serif Std" panose="020B0503030202020304" pitchFamily="34" charset="77"/>
                        </a:rPr>
                        <a:t>epochs</a:t>
                      </a:r>
                      <a:r>
                        <a:rPr lang="de-DE" sz="1200" dirty="0">
                          <a:latin typeface="Rotis Sans Serif Std" panose="020B0503030202020304" pitchFamily="34" charset="77"/>
                        </a:rPr>
                        <a:t> = 43, </a:t>
                      </a:r>
                      <a:r>
                        <a:rPr lang="de-DE" sz="1200" dirty="0" err="1">
                          <a:latin typeface="Rotis Sans Serif Std" panose="020B0503030202020304" pitchFamily="34" charset="77"/>
                        </a:rPr>
                        <a:t>optimizer</a:t>
                      </a:r>
                      <a:r>
                        <a:rPr lang="de-DE" sz="1200" dirty="0">
                          <a:latin typeface="Rotis Sans Serif Std" panose="020B0503030202020304" pitchFamily="34" charset="77"/>
                        </a:rPr>
                        <a:t> = “SGD“, </a:t>
                      </a:r>
                      <a:r>
                        <a:rPr lang="de-DE" sz="1200" dirty="0" err="1">
                          <a:latin typeface="Rotis Sans Serif Std" panose="020B0503030202020304" pitchFamily="34" charset="77"/>
                        </a:rPr>
                        <a:t>learning_rate</a:t>
                      </a:r>
                      <a:r>
                        <a:rPr lang="de-DE" sz="1200" dirty="0">
                          <a:latin typeface="Rotis Sans Serif Std" panose="020B0503030202020304" pitchFamily="34" charset="77"/>
                        </a:rPr>
                        <a:t> = 0.018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14375012"/>
                  </a:ext>
                </a:extLst>
              </a:tr>
              <a:tr h="380325">
                <a:tc>
                  <a:txBody>
                    <a:bodyPr/>
                    <a:lstStyle/>
                    <a:p>
                      <a:pPr algn="ctr"/>
                      <a:r>
                        <a:rPr lang="de-DE" sz="1200" dirty="0">
                          <a:latin typeface="Rotis Sans Serif Std" panose="020B0503030202020304" pitchFamily="34" charset="77"/>
                        </a:rPr>
                        <a:t>Mel </a:t>
                      </a:r>
                      <a:r>
                        <a:rPr lang="de-DE" sz="1200" dirty="0" err="1">
                          <a:latin typeface="Rotis Sans Serif Std" panose="020B0503030202020304" pitchFamily="34" charset="77"/>
                        </a:rPr>
                        <a:t>Spectrogram</a:t>
                      </a:r>
                      <a:endParaRPr lang="de-DE" sz="1200" dirty="0">
                        <a:latin typeface="Rotis Sans Serif Std" panose="020B0503030202020304" pitchFamily="34" charset="7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de-DE" sz="1200" dirty="0">
                          <a:latin typeface="Rotis Sans Serif Std" panose="020B0503030202020304" pitchFamily="34" charset="77"/>
                        </a:rPr>
                        <a:t>0.22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de-DE" sz="1200" dirty="0">
                          <a:latin typeface="Rotis Sans Serif Std" panose="020B0503030202020304" pitchFamily="34" charset="77"/>
                        </a:rPr>
                        <a:t>0.27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de-DE" sz="1200" dirty="0">
                          <a:latin typeface="Rotis Sans Serif Std" panose="020B0503030202020304" pitchFamily="34" charset="77"/>
                        </a:rPr>
                        <a:t>0.10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1200" dirty="0" err="1">
                          <a:latin typeface="Rotis Sans Serif Std" panose="020B0503030202020304" pitchFamily="34" charset="77"/>
                        </a:rPr>
                        <a:t>w_stft</a:t>
                      </a:r>
                      <a:r>
                        <a:rPr lang="de-DE" sz="1200" dirty="0">
                          <a:latin typeface="Rotis Sans Serif Std" panose="020B0503030202020304" pitchFamily="34" charset="77"/>
                        </a:rPr>
                        <a:t> = 1280, </a:t>
                      </a:r>
                      <a:r>
                        <a:rPr lang="de-DE" sz="1200" dirty="0" err="1">
                          <a:latin typeface="Rotis Sans Serif Std" panose="020B0503030202020304" pitchFamily="34" charset="77"/>
                        </a:rPr>
                        <a:t>hop_stft</a:t>
                      </a:r>
                      <a:r>
                        <a:rPr lang="de-DE" sz="1200" dirty="0">
                          <a:latin typeface="Rotis Sans Serif Std" panose="020B0503030202020304" pitchFamily="34" charset="77"/>
                        </a:rPr>
                        <a:t> = 64, </a:t>
                      </a:r>
                      <a:r>
                        <a:rPr lang="de-DE" sz="1200" dirty="0" err="1">
                          <a:latin typeface="Rotis Sans Serif Std" panose="020B0503030202020304" pitchFamily="34" charset="77"/>
                        </a:rPr>
                        <a:t>n_mels</a:t>
                      </a:r>
                      <a:r>
                        <a:rPr lang="de-DE" sz="1200" dirty="0">
                          <a:latin typeface="Rotis Sans Serif Std" panose="020B0503030202020304" pitchFamily="34" charset="77"/>
                        </a:rPr>
                        <a:t> = 270, </a:t>
                      </a:r>
                      <a:r>
                        <a:rPr lang="de-DE" sz="1200" dirty="0" err="1">
                          <a:latin typeface="Rotis Sans Serif Std" panose="020B0503030202020304" pitchFamily="34" charset="77"/>
                        </a:rPr>
                        <a:t>batch_size</a:t>
                      </a:r>
                      <a:r>
                        <a:rPr lang="de-DE" sz="1200" dirty="0">
                          <a:latin typeface="Rotis Sans Serif Std" panose="020B0503030202020304" pitchFamily="34" charset="77"/>
                        </a:rPr>
                        <a:t> = 28, </a:t>
                      </a:r>
                      <a:r>
                        <a:rPr lang="de-DE" sz="1200" dirty="0" err="1">
                          <a:latin typeface="Rotis Sans Serif Std" panose="020B0503030202020304" pitchFamily="34" charset="77"/>
                        </a:rPr>
                        <a:t>dropout</a:t>
                      </a:r>
                      <a:r>
                        <a:rPr lang="de-DE" sz="1200" dirty="0">
                          <a:latin typeface="Rotis Sans Serif Std" panose="020B0503030202020304" pitchFamily="34" charset="77"/>
                        </a:rPr>
                        <a:t> = 0.113, </a:t>
                      </a:r>
                      <a:r>
                        <a:rPr lang="de-DE" sz="1200" dirty="0" err="1">
                          <a:latin typeface="Rotis Sans Serif Std" panose="020B0503030202020304" pitchFamily="34" charset="77"/>
                        </a:rPr>
                        <a:t>epochs</a:t>
                      </a:r>
                      <a:r>
                        <a:rPr lang="de-DE" sz="1200" dirty="0">
                          <a:latin typeface="Rotis Sans Serif Std" panose="020B0503030202020304" pitchFamily="34" charset="77"/>
                        </a:rPr>
                        <a:t> = 43, </a:t>
                      </a:r>
                      <a:r>
                        <a:rPr lang="de-DE" sz="1200" dirty="0" err="1">
                          <a:latin typeface="Rotis Sans Serif Std" panose="020B0503030202020304" pitchFamily="34" charset="77"/>
                        </a:rPr>
                        <a:t>optimizer</a:t>
                      </a:r>
                      <a:r>
                        <a:rPr lang="de-DE" sz="1200" dirty="0">
                          <a:latin typeface="Rotis Sans Serif Std" panose="020B0503030202020304" pitchFamily="34" charset="77"/>
                        </a:rPr>
                        <a:t> = “SGD“, </a:t>
                      </a:r>
                      <a:r>
                        <a:rPr lang="de-DE" sz="1200" dirty="0" err="1">
                          <a:latin typeface="Rotis Sans Serif Std" panose="020B0503030202020304" pitchFamily="34" charset="77"/>
                        </a:rPr>
                        <a:t>learning_rate</a:t>
                      </a:r>
                      <a:r>
                        <a:rPr lang="de-DE" sz="1200" dirty="0">
                          <a:latin typeface="Rotis Sans Serif Std" panose="020B0503030202020304" pitchFamily="34" charset="77"/>
                        </a:rPr>
                        <a:t> = 0.018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87085173"/>
                  </a:ext>
                </a:extLst>
              </a:tr>
            </a:tbl>
          </a:graphicData>
        </a:graphic>
      </p:graphicFrame>
      <p:sp>
        <p:nvSpPr>
          <p:cNvPr id="4" name="Titel 3">
            <a:extLst>
              <a:ext uri="{FF2B5EF4-FFF2-40B4-BE49-F238E27FC236}">
                <a16:creationId xmlns:a16="http://schemas.microsoft.com/office/drawing/2014/main" id="{5D8BF90B-6E54-E4F5-032B-D7772ED32BD5}"/>
              </a:ext>
            </a:extLst>
          </p:cNvPr>
          <p:cNvSpPr>
            <a:spLocks noGrp="1"/>
          </p:cNvSpPr>
          <p:nvPr>
            <p:ph type="title"/>
          </p:nvPr>
        </p:nvSpPr>
        <p:spPr>
          <a:xfrm>
            <a:off x="520872" y="695860"/>
            <a:ext cx="10826578" cy="356049"/>
          </a:xfrm>
        </p:spPr>
        <p:txBody>
          <a:bodyPr>
            <a:normAutofit fontScale="90000"/>
          </a:bodyPr>
          <a:lstStyle/>
          <a:p>
            <a:r>
              <a:rPr lang="en-US" sz="2800" dirty="0"/>
              <a:t>Results so far.</a:t>
            </a:r>
          </a:p>
        </p:txBody>
      </p:sp>
    </p:spTree>
    <p:extLst>
      <p:ext uri="{BB962C8B-B14F-4D97-AF65-F5344CB8AC3E}">
        <p14:creationId xmlns:p14="http://schemas.microsoft.com/office/powerpoint/2010/main" val="32331935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platzhalter 6"/>
          <p:cNvSpPr>
            <a:spLocks noGrp="1"/>
          </p:cNvSpPr>
          <p:nvPr>
            <p:ph type="body" idx="1"/>
          </p:nvPr>
        </p:nvSpPr>
        <p:spPr>
          <a:xfrm>
            <a:off x="527222" y="876271"/>
            <a:ext cx="10820228" cy="5225124"/>
          </a:xfrm>
        </p:spPr>
        <p:txBody>
          <a:bodyPr>
            <a:normAutofit/>
          </a:bodyPr>
          <a:lstStyle/>
          <a:p>
            <a:pPr marL="285750" indent="-285750">
              <a:buFont typeface="Arial" panose="020B0604020202020204" pitchFamily="34" charset="0"/>
              <a:buChar char="•"/>
            </a:pPr>
            <a:r>
              <a:rPr lang="en-US" sz="1800" dirty="0">
                <a:solidFill>
                  <a:schemeClr val="tx1"/>
                </a:solidFill>
              </a:rPr>
              <a:t>Method STFT: loss </a:t>
            </a:r>
            <a:r>
              <a:rPr lang="en-US" sz="1800" dirty="0" err="1">
                <a:solidFill>
                  <a:schemeClr val="tx1"/>
                </a:solidFill>
              </a:rPr>
              <a:t>val</a:t>
            </a:r>
            <a:r>
              <a:rPr lang="en-US" sz="1800" dirty="0">
                <a:solidFill>
                  <a:schemeClr val="tx1"/>
                </a:solidFill>
              </a:rPr>
              <a:t>: 0.04, score </a:t>
            </a:r>
            <a:r>
              <a:rPr lang="en-US" sz="1800" dirty="0" err="1">
                <a:solidFill>
                  <a:schemeClr val="tx1"/>
                </a:solidFill>
              </a:rPr>
              <a:t>val</a:t>
            </a:r>
            <a:r>
              <a:rPr lang="en-US" sz="1800" dirty="0">
                <a:solidFill>
                  <a:schemeClr val="tx1"/>
                </a:solidFill>
              </a:rPr>
              <a:t>: 0.62 </a:t>
            </a:r>
          </a:p>
          <a:p>
            <a:pPr marL="285750" indent="-285750">
              <a:buFont typeface="Arial" panose="020B0604020202020204" pitchFamily="34" charset="0"/>
              <a:buChar char="•"/>
            </a:pPr>
            <a:endParaRPr lang="en-US" sz="1800" b="1" dirty="0"/>
          </a:p>
        </p:txBody>
      </p:sp>
      <p:sp>
        <p:nvSpPr>
          <p:cNvPr id="2" name="Footer Placeholder 1">
            <a:extLst>
              <a:ext uri="{FF2B5EF4-FFF2-40B4-BE49-F238E27FC236}">
                <a16:creationId xmlns:a16="http://schemas.microsoft.com/office/drawing/2014/main" id="{B2646EEE-5EBC-2214-684E-1388A29AEA0A}"/>
              </a:ext>
            </a:extLst>
          </p:cNvPr>
          <p:cNvSpPr>
            <a:spLocks noGrp="1"/>
          </p:cNvSpPr>
          <p:nvPr>
            <p:ph type="ftr" sz="quarter" idx="3"/>
          </p:nvPr>
        </p:nvSpPr>
        <p:spPr/>
        <p:txBody>
          <a:bodyPr/>
          <a:lstStyle/>
          <a:p>
            <a:pPr>
              <a:defRPr/>
            </a:pPr>
            <a:r>
              <a:rPr lang="de-DE" altLang="de-DE" b="1"/>
              <a:t>Pham Anh Khoa, 23.05.2023</a:t>
            </a:r>
            <a:endParaRPr lang="de-DE" altLang="de-DE"/>
          </a:p>
        </p:txBody>
      </p:sp>
      <p:sp>
        <p:nvSpPr>
          <p:cNvPr id="4" name="Titel 3">
            <a:extLst>
              <a:ext uri="{FF2B5EF4-FFF2-40B4-BE49-F238E27FC236}">
                <a16:creationId xmlns:a16="http://schemas.microsoft.com/office/drawing/2014/main" id="{A1615FAE-C027-A6B8-FDA8-6CEA03E07808}"/>
              </a:ext>
            </a:extLst>
          </p:cNvPr>
          <p:cNvSpPr>
            <a:spLocks noGrp="1"/>
          </p:cNvSpPr>
          <p:nvPr>
            <p:ph type="title"/>
          </p:nvPr>
        </p:nvSpPr>
        <p:spPr>
          <a:xfrm>
            <a:off x="520872" y="518770"/>
            <a:ext cx="10826578" cy="356049"/>
          </a:xfrm>
        </p:spPr>
        <p:txBody>
          <a:bodyPr>
            <a:normAutofit fontScale="90000"/>
          </a:bodyPr>
          <a:lstStyle/>
          <a:p>
            <a:r>
              <a:rPr lang="en-US" sz="2800" dirty="0"/>
              <a:t>Results so far</a:t>
            </a:r>
          </a:p>
        </p:txBody>
      </p:sp>
      <p:sp>
        <p:nvSpPr>
          <p:cNvPr id="8" name="TextBox 7">
            <a:extLst>
              <a:ext uri="{FF2B5EF4-FFF2-40B4-BE49-F238E27FC236}">
                <a16:creationId xmlns:a16="http://schemas.microsoft.com/office/drawing/2014/main" id="{4B603F86-975A-186A-786E-EA8445CF9301}"/>
              </a:ext>
            </a:extLst>
          </p:cNvPr>
          <p:cNvSpPr txBox="1"/>
          <p:nvPr/>
        </p:nvSpPr>
        <p:spPr>
          <a:xfrm>
            <a:off x="702079" y="5500972"/>
            <a:ext cx="4749282" cy="369332"/>
          </a:xfrm>
          <a:prstGeom prst="rect">
            <a:avLst/>
          </a:prstGeom>
          <a:noFill/>
        </p:spPr>
        <p:txBody>
          <a:bodyPr wrap="square" rtlCol="0">
            <a:spAutoFit/>
          </a:bodyPr>
          <a:lstStyle/>
          <a:p>
            <a:r>
              <a:rPr lang="en-US" dirty="0">
                <a:latin typeface="Rotis Sans Serif Std" panose="020B0503030202020304" pitchFamily="34" charset="77"/>
              </a:rPr>
              <a:t>Figure 12: Result of cross validation.</a:t>
            </a:r>
          </a:p>
        </p:txBody>
      </p:sp>
      <p:pic>
        <p:nvPicPr>
          <p:cNvPr id="9" name="Picture 8">
            <a:extLst>
              <a:ext uri="{FF2B5EF4-FFF2-40B4-BE49-F238E27FC236}">
                <a16:creationId xmlns:a16="http://schemas.microsoft.com/office/drawing/2014/main" id="{CCFAA84C-2680-B24A-CBEB-4C288A49F7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2079" y="1326624"/>
            <a:ext cx="11421834" cy="4093109"/>
          </a:xfrm>
          <a:prstGeom prst="rect">
            <a:avLst/>
          </a:prstGeom>
        </p:spPr>
      </p:pic>
    </p:spTree>
    <p:extLst>
      <p:ext uri="{BB962C8B-B14F-4D97-AF65-F5344CB8AC3E}">
        <p14:creationId xmlns:p14="http://schemas.microsoft.com/office/powerpoint/2010/main" val="37402383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platzhalter 6"/>
          <p:cNvSpPr>
            <a:spLocks noGrp="1"/>
          </p:cNvSpPr>
          <p:nvPr>
            <p:ph type="body" idx="1"/>
          </p:nvPr>
        </p:nvSpPr>
        <p:spPr>
          <a:xfrm>
            <a:off x="527222" y="876271"/>
            <a:ext cx="10820228" cy="5225124"/>
          </a:xfrm>
        </p:spPr>
        <p:txBody>
          <a:bodyPr>
            <a:normAutofit/>
          </a:bodyPr>
          <a:lstStyle/>
          <a:p>
            <a:pPr marL="285750" indent="-285750">
              <a:buFont typeface="Arial" panose="020B0604020202020204" pitchFamily="34" charset="0"/>
              <a:buChar char="•"/>
            </a:pPr>
            <a:r>
              <a:rPr lang="en-US" sz="1800" dirty="0">
                <a:solidFill>
                  <a:schemeClr val="tx1"/>
                </a:solidFill>
              </a:rPr>
              <a:t>Method STFT</a:t>
            </a:r>
          </a:p>
          <a:p>
            <a:pPr marL="285750" indent="-285750">
              <a:buFont typeface="Arial" panose="020B0604020202020204" pitchFamily="34" charset="0"/>
              <a:buChar char="•"/>
            </a:pPr>
            <a:endParaRPr lang="en-US" sz="1800" b="1" dirty="0"/>
          </a:p>
        </p:txBody>
      </p:sp>
      <p:sp>
        <p:nvSpPr>
          <p:cNvPr id="2" name="Footer Placeholder 1">
            <a:extLst>
              <a:ext uri="{FF2B5EF4-FFF2-40B4-BE49-F238E27FC236}">
                <a16:creationId xmlns:a16="http://schemas.microsoft.com/office/drawing/2014/main" id="{B2646EEE-5EBC-2214-684E-1388A29AEA0A}"/>
              </a:ext>
            </a:extLst>
          </p:cNvPr>
          <p:cNvSpPr>
            <a:spLocks noGrp="1"/>
          </p:cNvSpPr>
          <p:nvPr>
            <p:ph type="ftr" sz="quarter" idx="3"/>
          </p:nvPr>
        </p:nvSpPr>
        <p:spPr/>
        <p:txBody>
          <a:bodyPr/>
          <a:lstStyle/>
          <a:p>
            <a:pPr>
              <a:defRPr/>
            </a:pPr>
            <a:r>
              <a:rPr lang="de-DE" altLang="de-DE" b="1"/>
              <a:t>Pham Anh Khoa, 23.05.2023</a:t>
            </a:r>
            <a:endParaRPr lang="de-DE" altLang="de-DE"/>
          </a:p>
        </p:txBody>
      </p:sp>
      <p:sp>
        <p:nvSpPr>
          <p:cNvPr id="4" name="Titel 3">
            <a:extLst>
              <a:ext uri="{FF2B5EF4-FFF2-40B4-BE49-F238E27FC236}">
                <a16:creationId xmlns:a16="http://schemas.microsoft.com/office/drawing/2014/main" id="{A1615FAE-C027-A6B8-FDA8-6CEA03E07808}"/>
              </a:ext>
            </a:extLst>
          </p:cNvPr>
          <p:cNvSpPr>
            <a:spLocks noGrp="1"/>
          </p:cNvSpPr>
          <p:nvPr>
            <p:ph type="title"/>
          </p:nvPr>
        </p:nvSpPr>
        <p:spPr>
          <a:xfrm>
            <a:off x="520872" y="518770"/>
            <a:ext cx="10826578" cy="356049"/>
          </a:xfrm>
        </p:spPr>
        <p:txBody>
          <a:bodyPr>
            <a:normAutofit fontScale="90000"/>
          </a:bodyPr>
          <a:lstStyle/>
          <a:p>
            <a:r>
              <a:rPr lang="en-US" sz="2800" dirty="0"/>
              <a:t>Results so far</a:t>
            </a:r>
          </a:p>
        </p:txBody>
      </p:sp>
      <p:sp>
        <p:nvSpPr>
          <p:cNvPr id="8" name="TextBox 7">
            <a:extLst>
              <a:ext uri="{FF2B5EF4-FFF2-40B4-BE49-F238E27FC236}">
                <a16:creationId xmlns:a16="http://schemas.microsoft.com/office/drawing/2014/main" id="{4B603F86-975A-186A-786E-EA8445CF9301}"/>
              </a:ext>
            </a:extLst>
          </p:cNvPr>
          <p:cNvSpPr txBox="1"/>
          <p:nvPr/>
        </p:nvSpPr>
        <p:spPr>
          <a:xfrm>
            <a:off x="3414091" y="6035641"/>
            <a:ext cx="4749282" cy="369332"/>
          </a:xfrm>
          <a:prstGeom prst="rect">
            <a:avLst/>
          </a:prstGeom>
          <a:noFill/>
        </p:spPr>
        <p:txBody>
          <a:bodyPr wrap="square" rtlCol="0">
            <a:spAutoFit/>
          </a:bodyPr>
          <a:lstStyle/>
          <a:p>
            <a:r>
              <a:rPr lang="en-US" dirty="0">
                <a:latin typeface="Rotis Sans Serif Std" panose="020B0503030202020304" pitchFamily="34" charset="77"/>
              </a:rPr>
              <a:t>Figure 13: Result of cross validation.</a:t>
            </a:r>
          </a:p>
        </p:txBody>
      </p:sp>
      <p:pic>
        <p:nvPicPr>
          <p:cNvPr id="5" name="Picture 4">
            <a:extLst>
              <a:ext uri="{FF2B5EF4-FFF2-40B4-BE49-F238E27FC236}">
                <a16:creationId xmlns:a16="http://schemas.microsoft.com/office/drawing/2014/main" id="{1AC48140-9D18-A181-11F8-A302C285F5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22182" y="905459"/>
            <a:ext cx="3160794" cy="2543232"/>
          </a:xfrm>
          <a:prstGeom prst="rect">
            <a:avLst/>
          </a:prstGeom>
        </p:spPr>
      </p:pic>
      <p:pic>
        <p:nvPicPr>
          <p:cNvPr id="12" name="Picture 11">
            <a:extLst>
              <a:ext uri="{FF2B5EF4-FFF2-40B4-BE49-F238E27FC236}">
                <a16:creationId xmlns:a16="http://schemas.microsoft.com/office/drawing/2014/main" id="{DAA9EA1B-F224-F269-9F41-9C26837B42E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28532" y="3399378"/>
            <a:ext cx="3160794" cy="2533119"/>
          </a:xfrm>
          <a:prstGeom prst="rect">
            <a:avLst/>
          </a:prstGeom>
        </p:spPr>
      </p:pic>
      <p:pic>
        <p:nvPicPr>
          <p:cNvPr id="14" name="Picture 13">
            <a:extLst>
              <a:ext uri="{FF2B5EF4-FFF2-40B4-BE49-F238E27FC236}">
                <a16:creationId xmlns:a16="http://schemas.microsoft.com/office/drawing/2014/main" id="{84931D1A-AB7D-77FB-E73D-36A5E9948FA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59276" y="3399378"/>
            <a:ext cx="3160008" cy="2523540"/>
          </a:xfrm>
          <a:prstGeom prst="rect">
            <a:avLst/>
          </a:prstGeom>
        </p:spPr>
      </p:pic>
      <p:pic>
        <p:nvPicPr>
          <p:cNvPr id="16" name="Picture 15">
            <a:extLst>
              <a:ext uri="{FF2B5EF4-FFF2-40B4-BE49-F238E27FC236}">
                <a16:creationId xmlns:a16="http://schemas.microsoft.com/office/drawing/2014/main" id="{AD031951-DA96-70D3-A1D7-8C1A2A03829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59276" y="914650"/>
            <a:ext cx="3120302" cy="2507287"/>
          </a:xfrm>
          <a:prstGeom prst="rect">
            <a:avLst/>
          </a:prstGeom>
        </p:spPr>
      </p:pic>
    </p:spTree>
    <p:extLst>
      <p:ext uri="{BB962C8B-B14F-4D97-AF65-F5344CB8AC3E}">
        <p14:creationId xmlns:p14="http://schemas.microsoft.com/office/powerpoint/2010/main" val="20447173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platzhalter 6"/>
          <p:cNvSpPr>
            <a:spLocks noGrp="1"/>
          </p:cNvSpPr>
          <p:nvPr>
            <p:ph type="body" idx="1"/>
          </p:nvPr>
        </p:nvSpPr>
        <p:spPr>
          <a:xfrm>
            <a:off x="527222" y="876271"/>
            <a:ext cx="10820228" cy="5225124"/>
          </a:xfrm>
        </p:spPr>
        <p:txBody>
          <a:bodyPr>
            <a:normAutofit/>
          </a:bodyPr>
          <a:lstStyle/>
          <a:p>
            <a:pPr marL="285750" indent="-285750">
              <a:buFont typeface="Arial" panose="020B0604020202020204" pitchFamily="34" charset="0"/>
              <a:buChar char="•"/>
            </a:pPr>
            <a:r>
              <a:rPr lang="en-US" sz="1800" dirty="0">
                <a:solidFill>
                  <a:schemeClr val="tx1"/>
                </a:solidFill>
              </a:rPr>
              <a:t>Short-time Fourier transform</a:t>
            </a:r>
          </a:p>
          <a:p>
            <a:r>
              <a:rPr lang="en-US" sz="1800" dirty="0"/>
              <a:t>Table 7: RUL </a:t>
            </a:r>
            <a:endParaRPr lang="en-US" sz="1800" dirty="0">
              <a:solidFill>
                <a:schemeClr val="tx1"/>
              </a:solidFill>
            </a:endParaRPr>
          </a:p>
          <a:p>
            <a:endParaRPr lang="en-US" sz="1800" b="1" dirty="0"/>
          </a:p>
        </p:txBody>
      </p:sp>
      <p:sp>
        <p:nvSpPr>
          <p:cNvPr id="2" name="Footer Placeholder 1">
            <a:extLst>
              <a:ext uri="{FF2B5EF4-FFF2-40B4-BE49-F238E27FC236}">
                <a16:creationId xmlns:a16="http://schemas.microsoft.com/office/drawing/2014/main" id="{B2646EEE-5EBC-2214-684E-1388A29AEA0A}"/>
              </a:ext>
            </a:extLst>
          </p:cNvPr>
          <p:cNvSpPr>
            <a:spLocks noGrp="1"/>
          </p:cNvSpPr>
          <p:nvPr>
            <p:ph type="ftr" sz="quarter" idx="3"/>
          </p:nvPr>
        </p:nvSpPr>
        <p:spPr/>
        <p:txBody>
          <a:bodyPr/>
          <a:lstStyle/>
          <a:p>
            <a:pPr>
              <a:defRPr/>
            </a:pPr>
            <a:r>
              <a:rPr lang="de-DE" altLang="de-DE" b="1"/>
              <a:t>Pham Anh Khoa, 23.05.2023</a:t>
            </a:r>
            <a:endParaRPr lang="de-DE" altLang="de-DE"/>
          </a:p>
        </p:txBody>
      </p:sp>
      <p:graphicFrame>
        <p:nvGraphicFramePr>
          <p:cNvPr id="3" name="Table 3">
            <a:extLst>
              <a:ext uri="{FF2B5EF4-FFF2-40B4-BE49-F238E27FC236}">
                <a16:creationId xmlns:a16="http://schemas.microsoft.com/office/drawing/2014/main" id="{89606770-17F1-7BD4-80C8-DC2C20F20D83}"/>
              </a:ext>
            </a:extLst>
          </p:cNvPr>
          <p:cNvGraphicFramePr>
            <a:graphicFrameLocks noGrp="1"/>
          </p:cNvGraphicFramePr>
          <p:nvPr>
            <p:extLst>
              <p:ext uri="{D42A27DB-BD31-4B8C-83A1-F6EECF244321}">
                <p14:modId xmlns:p14="http://schemas.microsoft.com/office/powerpoint/2010/main" val="1884906536"/>
              </p:ext>
            </p:extLst>
          </p:nvPr>
        </p:nvGraphicFramePr>
        <p:xfrm>
          <a:off x="598023" y="1614714"/>
          <a:ext cx="3265245" cy="4608420"/>
        </p:xfrm>
        <a:graphic>
          <a:graphicData uri="http://schemas.openxmlformats.org/drawingml/2006/table">
            <a:tbl>
              <a:tblPr firstRow="1" bandRow="1">
                <a:effectLst>
                  <a:outerShdw blurRad="50800" dist="38100" dir="2700000" algn="tl" rotWithShape="0">
                    <a:prstClr val="black">
                      <a:alpha val="40000"/>
                    </a:prstClr>
                  </a:outerShdw>
                </a:effectLst>
                <a:tableStyleId>{073A0DAA-6AF3-43AB-8588-CEC1D06C72B9}</a:tableStyleId>
              </a:tblPr>
              <a:tblGrid>
                <a:gridCol w="1015659">
                  <a:extLst>
                    <a:ext uri="{9D8B030D-6E8A-4147-A177-3AD203B41FA5}">
                      <a16:colId xmlns:a16="http://schemas.microsoft.com/office/drawing/2014/main" val="2376413308"/>
                    </a:ext>
                  </a:extLst>
                </a:gridCol>
                <a:gridCol w="1157161">
                  <a:extLst>
                    <a:ext uri="{9D8B030D-6E8A-4147-A177-3AD203B41FA5}">
                      <a16:colId xmlns:a16="http://schemas.microsoft.com/office/drawing/2014/main" val="1383460428"/>
                    </a:ext>
                  </a:extLst>
                </a:gridCol>
                <a:gridCol w="1092425">
                  <a:extLst>
                    <a:ext uri="{9D8B030D-6E8A-4147-A177-3AD203B41FA5}">
                      <a16:colId xmlns:a16="http://schemas.microsoft.com/office/drawing/2014/main" val="2383716901"/>
                    </a:ext>
                  </a:extLst>
                </a:gridCol>
              </a:tblGrid>
              <a:tr h="311316">
                <a:tc>
                  <a:txBody>
                    <a:bodyPr/>
                    <a:lstStyle/>
                    <a:p>
                      <a:pPr algn="ctr"/>
                      <a:r>
                        <a:rPr lang="de-DE" sz="1200" dirty="0">
                          <a:latin typeface="Rotis Sans Serif Std" panose="020B0503030202020304" pitchFamily="34" charset="77"/>
                        </a:rPr>
                        <a:t>Lager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de-DE" sz="1200" dirty="0">
                          <a:latin typeface="Rotis Sans Serif Std" panose="020B0503030202020304" pitchFamily="34" charset="77"/>
                        </a:rPr>
                        <a:t>RUL </a:t>
                      </a:r>
                      <a:r>
                        <a:rPr lang="de-DE" sz="1200" dirty="0" err="1">
                          <a:latin typeface="Rotis Sans Serif Std" panose="020B0503030202020304" pitchFamily="34" charset="77"/>
                        </a:rPr>
                        <a:t>true</a:t>
                      </a:r>
                      <a:endParaRPr lang="de-DE" sz="1200" dirty="0">
                        <a:latin typeface="Rotis Sans Serif Std" panose="020B0503030202020304" pitchFamily="34" charset="7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de-DE" sz="1200" dirty="0">
                          <a:latin typeface="Rotis Sans Serif Std" panose="020B0503030202020304" pitchFamily="34" charset="77"/>
                        </a:rPr>
                        <a:t>RUL </a:t>
                      </a:r>
                      <a:r>
                        <a:rPr lang="de-DE" sz="1200" dirty="0" err="1">
                          <a:latin typeface="Rotis Sans Serif Std" panose="020B0503030202020304" pitchFamily="34" charset="77"/>
                        </a:rPr>
                        <a:t>pred</a:t>
                      </a:r>
                      <a:endParaRPr lang="de-DE" sz="1200" dirty="0">
                        <a:latin typeface="Rotis Sans Serif Std" panose="020B0503030202020304" pitchFamily="34" charset="7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43435928"/>
                  </a:ext>
                </a:extLst>
              </a:tr>
              <a:tr h="340313">
                <a:tc>
                  <a:txBody>
                    <a:bodyPr/>
                    <a:lstStyle/>
                    <a:p>
                      <a:pPr algn="ctr"/>
                      <a:r>
                        <a:rPr lang="de-DE" sz="1200" dirty="0">
                          <a:latin typeface="Rotis Sans Serif Std" panose="020B0503030202020304" pitchFamily="34" charset="77"/>
                        </a:rPr>
                        <a:t>13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DE" sz="1200" b="0" i="0" u="none" strike="noStrike" kern="1200" dirty="0">
                          <a:solidFill>
                            <a:schemeClr val="dk1"/>
                          </a:solidFill>
                          <a:effectLst/>
                          <a:latin typeface="Rotis Sans Serif Std" panose="020B0503030202020304" pitchFamily="34" charset="77"/>
                          <a:ea typeface="+mn-ea"/>
                          <a:cs typeface="+mn-cs"/>
                        </a:rPr>
                        <a:t>5730</a:t>
                      </a:r>
                      <a:endParaRPr lang="de-DE" sz="1200" dirty="0">
                        <a:latin typeface="Rotis Sans Serif Std" panose="020B0503030202020304" pitchFamily="34" charset="7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DE" sz="1200" b="0" i="0" u="none" strike="noStrike" kern="1200" dirty="0">
                          <a:solidFill>
                            <a:schemeClr val="dk1"/>
                          </a:solidFill>
                          <a:effectLst/>
                          <a:latin typeface="Rotis Sans Serif Std" panose="020B0503030202020304" pitchFamily="34" charset="77"/>
                          <a:ea typeface="+mn-ea"/>
                          <a:cs typeface="+mn-cs"/>
                        </a:rPr>
                        <a:t>2616</a:t>
                      </a:r>
                      <a:endParaRPr lang="de-DE" sz="1200" dirty="0">
                        <a:latin typeface="Rotis Sans Serif Std" panose="020B0503030202020304" pitchFamily="34" charset="7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747704958"/>
                  </a:ext>
                </a:extLst>
              </a:tr>
              <a:tr h="340313">
                <a:tc>
                  <a:txBody>
                    <a:bodyPr/>
                    <a:lstStyle/>
                    <a:p>
                      <a:pPr algn="ctr"/>
                      <a:r>
                        <a:rPr lang="de-DE" sz="1200" dirty="0">
                          <a:latin typeface="Rotis Sans Serif Std" panose="020B0503030202020304" pitchFamily="34" charset="77"/>
                        </a:rPr>
                        <a:t>14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DE" sz="1200" b="0" i="0" u="none" strike="noStrike" kern="1200" dirty="0">
                          <a:solidFill>
                            <a:schemeClr val="dk1"/>
                          </a:solidFill>
                          <a:effectLst/>
                          <a:latin typeface="Rotis Sans Serif Std" panose="020B0503030202020304" pitchFamily="34" charset="77"/>
                          <a:ea typeface="+mn-ea"/>
                          <a:cs typeface="+mn-cs"/>
                        </a:rPr>
                        <a:t>2890</a:t>
                      </a:r>
                      <a:endParaRPr lang="de-DE" sz="1200" dirty="0">
                        <a:latin typeface="Rotis Sans Serif Std" panose="020B0503030202020304" pitchFamily="34" charset="7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DE" sz="1200" b="0" i="0" u="none" strike="noStrike" kern="1200" dirty="0">
                          <a:solidFill>
                            <a:schemeClr val="dk1"/>
                          </a:solidFill>
                          <a:effectLst/>
                          <a:latin typeface="Rotis Sans Serif Std" panose="020B0503030202020304" pitchFamily="34" charset="77"/>
                          <a:ea typeface="+mn-ea"/>
                          <a:cs typeface="+mn-cs"/>
                        </a:rPr>
                        <a:t>2854</a:t>
                      </a:r>
                      <a:endParaRPr lang="de-DE" sz="1200" dirty="0">
                        <a:latin typeface="Rotis Sans Serif Std" panose="020B0503030202020304" pitchFamily="34" charset="7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21262495"/>
                  </a:ext>
                </a:extLst>
              </a:tr>
              <a:tr h="340313">
                <a:tc>
                  <a:txBody>
                    <a:bodyPr/>
                    <a:lstStyle/>
                    <a:p>
                      <a:pPr algn="ctr"/>
                      <a:r>
                        <a:rPr lang="de-DE" sz="1200" dirty="0">
                          <a:latin typeface="Rotis Sans Serif Std" panose="020B0503030202020304" pitchFamily="34" charset="77"/>
                        </a:rPr>
                        <a:t>15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DE" sz="1200" b="0" i="0" u="none" strike="noStrike" kern="1200" dirty="0">
                          <a:solidFill>
                            <a:schemeClr val="dk1"/>
                          </a:solidFill>
                          <a:effectLst/>
                          <a:latin typeface="Rotis Sans Serif Std" panose="020B0503030202020304" pitchFamily="34" charset="77"/>
                          <a:ea typeface="+mn-ea"/>
                          <a:cs typeface="+mn-cs"/>
                        </a:rPr>
                        <a:t>1610</a:t>
                      </a:r>
                      <a:endParaRPr lang="de-DE" sz="1200" dirty="0">
                        <a:latin typeface="Rotis Sans Serif Std" panose="020B0503030202020304" pitchFamily="34" charset="7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DE" sz="1200" b="0" i="0" u="none" strike="noStrike" kern="1200" dirty="0">
                          <a:solidFill>
                            <a:schemeClr val="dk1"/>
                          </a:solidFill>
                          <a:effectLst/>
                          <a:latin typeface="Rotis Sans Serif Std" panose="020B0503030202020304" pitchFamily="34" charset="77"/>
                          <a:ea typeface="+mn-ea"/>
                          <a:cs typeface="+mn-cs"/>
                        </a:rPr>
                        <a:t>3846</a:t>
                      </a:r>
                      <a:endParaRPr lang="de-DE" sz="1200" dirty="0">
                        <a:latin typeface="Rotis Sans Serif Std" panose="020B0503030202020304" pitchFamily="34" charset="7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11119602"/>
                  </a:ext>
                </a:extLst>
              </a:tr>
              <a:tr h="340313">
                <a:tc>
                  <a:txBody>
                    <a:bodyPr/>
                    <a:lstStyle/>
                    <a:p>
                      <a:pPr algn="ctr"/>
                      <a:r>
                        <a:rPr lang="de-DE" sz="1200" dirty="0">
                          <a:latin typeface="Rotis Sans Serif Std" panose="020B0503030202020304" pitchFamily="34" charset="77"/>
                        </a:rPr>
                        <a:t>16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DE" sz="1200" b="0" i="0" u="none" strike="noStrike" kern="1200" dirty="0">
                          <a:solidFill>
                            <a:schemeClr val="dk1"/>
                          </a:solidFill>
                          <a:effectLst/>
                          <a:latin typeface="Rotis Sans Serif Std" panose="020B0503030202020304" pitchFamily="34" charset="77"/>
                          <a:ea typeface="+mn-ea"/>
                          <a:cs typeface="+mn-cs"/>
                        </a:rPr>
                        <a:t>1460</a:t>
                      </a:r>
                      <a:endParaRPr lang="de-DE" sz="1200" dirty="0">
                        <a:latin typeface="Rotis Sans Serif Std" panose="020B0503030202020304" pitchFamily="34" charset="7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DE" sz="1200" b="0" i="0" u="none" strike="noStrike" kern="1200" dirty="0">
                          <a:solidFill>
                            <a:schemeClr val="dk1"/>
                          </a:solidFill>
                          <a:effectLst/>
                          <a:latin typeface="Rotis Sans Serif Std" panose="020B0503030202020304" pitchFamily="34" charset="77"/>
                          <a:ea typeface="+mn-ea"/>
                          <a:cs typeface="+mn-cs"/>
                        </a:rPr>
                        <a:t>2438</a:t>
                      </a:r>
                      <a:endParaRPr lang="de-DE" sz="1200" dirty="0">
                        <a:latin typeface="Rotis Sans Serif Std" panose="020B0503030202020304" pitchFamily="34" charset="7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35179447"/>
                  </a:ext>
                </a:extLst>
              </a:tr>
              <a:tr h="345334">
                <a:tc>
                  <a:txBody>
                    <a:bodyPr/>
                    <a:lstStyle/>
                    <a:p>
                      <a:pPr algn="ctr"/>
                      <a:r>
                        <a:rPr lang="de-DE" sz="1200" dirty="0">
                          <a:latin typeface="Rotis Sans Serif Std" panose="020B0503030202020304" pitchFamily="34" charset="77"/>
                        </a:rPr>
                        <a:t>17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DE" sz="1200" b="0" i="0" u="none" strike="noStrike" kern="1200" dirty="0">
                          <a:solidFill>
                            <a:schemeClr val="dk1"/>
                          </a:solidFill>
                          <a:effectLst/>
                          <a:latin typeface="Rotis Sans Serif Std" panose="020B0503030202020304" pitchFamily="34" charset="77"/>
                          <a:ea typeface="+mn-ea"/>
                          <a:cs typeface="+mn-cs"/>
                        </a:rPr>
                        <a:t>7570</a:t>
                      </a:r>
                      <a:endParaRPr lang="de-DE" sz="1200" dirty="0">
                        <a:latin typeface="Rotis Sans Serif Std" panose="020B0503030202020304" pitchFamily="34" charset="7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DE" sz="1200" b="0" i="0" u="none" strike="noStrike" kern="1200" dirty="0">
                          <a:solidFill>
                            <a:schemeClr val="dk1"/>
                          </a:solidFill>
                          <a:effectLst/>
                          <a:latin typeface="Rotis Sans Serif Std" panose="020B0503030202020304" pitchFamily="34" charset="77"/>
                          <a:ea typeface="+mn-ea"/>
                          <a:cs typeface="+mn-cs"/>
                        </a:rPr>
                        <a:t>8321</a:t>
                      </a:r>
                      <a:endParaRPr lang="de-DE" sz="1200" dirty="0">
                        <a:latin typeface="Rotis Sans Serif Std" panose="020B0503030202020304" pitchFamily="34" charset="7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14375012"/>
                  </a:ext>
                </a:extLst>
              </a:tr>
              <a:tr h="340313">
                <a:tc>
                  <a:txBody>
                    <a:bodyPr/>
                    <a:lstStyle/>
                    <a:p>
                      <a:pPr algn="ctr"/>
                      <a:r>
                        <a:rPr lang="de-DE" sz="1200" dirty="0">
                          <a:latin typeface="Rotis Sans Serif Std" panose="020B0503030202020304" pitchFamily="34" charset="77"/>
                        </a:rPr>
                        <a:t>23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DE" sz="1200" b="0" i="0" u="none" strike="noStrike" kern="1200" dirty="0">
                          <a:solidFill>
                            <a:schemeClr val="dk1"/>
                          </a:solidFill>
                          <a:effectLst/>
                          <a:latin typeface="Rotis Sans Serif Std" panose="020B0503030202020304" pitchFamily="34" charset="77"/>
                          <a:ea typeface="+mn-ea"/>
                          <a:cs typeface="+mn-cs"/>
                        </a:rPr>
                        <a:t>7530</a:t>
                      </a:r>
                      <a:endParaRPr lang="de-DE" sz="1200" dirty="0">
                        <a:latin typeface="Rotis Sans Serif Std" panose="020B0503030202020304" pitchFamily="34" charset="7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DE" sz="1200" b="0" i="0" u="none" strike="noStrike" kern="1200" dirty="0">
                          <a:solidFill>
                            <a:schemeClr val="dk1"/>
                          </a:solidFill>
                          <a:effectLst/>
                          <a:latin typeface="Rotis Sans Serif Std" panose="020B0503030202020304" pitchFamily="34" charset="77"/>
                          <a:ea typeface="+mn-ea"/>
                          <a:cs typeface="+mn-cs"/>
                        </a:rPr>
                        <a:t>7140</a:t>
                      </a:r>
                      <a:endParaRPr lang="de-DE" sz="1200" dirty="0">
                        <a:latin typeface="Rotis Sans Serif Std" panose="020B0503030202020304" pitchFamily="34" charset="7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87085173"/>
                  </a:ext>
                </a:extLst>
              </a:tr>
              <a:tr h="340313">
                <a:tc>
                  <a:txBody>
                    <a:bodyPr/>
                    <a:lstStyle/>
                    <a:p>
                      <a:pPr algn="ctr"/>
                      <a:r>
                        <a:rPr lang="de-DE" sz="1200" dirty="0">
                          <a:latin typeface="Rotis Sans Serif Std" panose="020B0503030202020304" pitchFamily="34" charset="77"/>
                        </a:rPr>
                        <a:t>24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DE" sz="1200" b="0" i="0" u="none" strike="noStrike" kern="1200" dirty="0">
                          <a:solidFill>
                            <a:schemeClr val="dk1"/>
                          </a:solidFill>
                          <a:effectLst/>
                          <a:latin typeface="Rotis Sans Serif Std" panose="020B0503030202020304" pitchFamily="34" charset="77"/>
                          <a:ea typeface="+mn-ea"/>
                          <a:cs typeface="+mn-cs"/>
                        </a:rPr>
                        <a:t>1390</a:t>
                      </a:r>
                      <a:endParaRPr lang="de-DE" sz="1200" dirty="0">
                        <a:latin typeface="Rotis Sans Serif Std" panose="020B0503030202020304" pitchFamily="34" charset="7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DE" sz="1200" b="0" i="0" u="none" strike="noStrike" kern="1200" dirty="0">
                          <a:solidFill>
                            <a:schemeClr val="dk1"/>
                          </a:solidFill>
                          <a:effectLst/>
                          <a:latin typeface="Rotis Sans Serif Std" panose="020B0503030202020304" pitchFamily="34" charset="77"/>
                          <a:ea typeface="+mn-ea"/>
                          <a:cs typeface="+mn-cs"/>
                        </a:rPr>
                        <a:t>3184</a:t>
                      </a:r>
                      <a:endParaRPr lang="de-DE" sz="1200" dirty="0">
                        <a:latin typeface="Rotis Sans Serif Std" panose="020B0503030202020304" pitchFamily="34" charset="7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51455574"/>
                  </a:ext>
                </a:extLst>
              </a:tr>
              <a:tr h="340313">
                <a:tc>
                  <a:txBody>
                    <a:bodyPr/>
                    <a:lstStyle/>
                    <a:p>
                      <a:pPr algn="ctr"/>
                      <a:r>
                        <a:rPr lang="de-DE" sz="1200" dirty="0">
                          <a:latin typeface="Rotis Sans Serif Std" panose="020B0503030202020304" pitchFamily="34" charset="77"/>
                        </a:rPr>
                        <a:t>25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DE" sz="1200" b="0" i="0" u="none" strike="noStrike" kern="1200" dirty="0">
                          <a:solidFill>
                            <a:schemeClr val="dk1"/>
                          </a:solidFill>
                          <a:effectLst/>
                          <a:latin typeface="Rotis Sans Serif Std" panose="020B0503030202020304" pitchFamily="34" charset="77"/>
                          <a:ea typeface="+mn-ea"/>
                          <a:cs typeface="+mn-cs"/>
                        </a:rPr>
                        <a:t>3090</a:t>
                      </a:r>
                      <a:endParaRPr lang="de-DE" sz="1200" dirty="0">
                        <a:latin typeface="Rotis Sans Serif Std" panose="020B0503030202020304" pitchFamily="34" charset="7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DE" sz="1200" b="0" i="0" u="none" strike="noStrike" kern="1200" dirty="0">
                          <a:solidFill>
                            <a:schemeClr val="dk1"/>
                          </a:solidFill>
                          <a:effectLst/>
                          <a:latin typeface="Rotis Sans Serif Std" panose="020B0503030202020304" pitchFamily="34" charset="77"/>
                          <a:ea typeface="+mn-ea"/>
                          <a:cs typeface="+mn-cs"/>
                        </a:rPr>
                        <a:t>7226</a:t>
                      </a:r>
                      <a:endParaRPr lang="de-DE" sz="1200" dirty="0">
                        <a:latin typeface="Rotis Sans Serif Std" panose="020B0503030202020304" pitchFamily="34" charset="7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165678346"/>
                  </a:ext>
                </a:extLst>
              </a:tr>
              <a:tr h="340313">
                <a:tc>
                  <a:txBody>
                    <a:bodyPr/>
                    <a:lstStyle/>
                    <a:p>
                      <a:pPr algn="ctr"/>
                      <a:r>
                        <a:rPr lang="de-DE" sz="1200" dirty="0">
                          <a:latin typeface="Rotis Sans Serif Std" panose="020B0503030202020304" pitchFamily="34" charset="77"/>
                        </a:rPr>
                        <a:t>26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DE" sz="1200" b="0" i="0" u="none" strike="noStrike" kern="1200" dirty="0">
                          <a:solidFill>
                            <a:schemeClr val="dk1"/>
                          </a:solidFill>
                          <a:effectLst/>
                          <a:latin typeface="Rotis Sans Serif Std" panose="020B0503030202020304" pitchFamily="34" charset="77"/>
                          <a:ea typeface="+mn-ea"/>
                          <a:cs typeface="+mn-cs"/>
                        </a:rPr>
                        <a:t>1290</a:t>
                      </a:r>
                      <a:endParaRPr lang="de-DE" sz="1200" dirty="0">
                        <a:latin typeface="Rotis Sans Serif Std" panose="020B0503030202020304" pitchFamily="34" charset="7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DE" sz="1200" b="0" i="0" u="none" strike="noStrike" kern="1200" dirty="0">
                          <a:solidFill>
                            <a:schemeClr val="dk1"/>
                          </a:solidFill>
                          <a:effectLst/>
                          <a:latin typeface="Rotis Sans Serif Std" panose="020B0503030202020304" pitchFamily="34" charset="77"/>
                          <a:ea typeface="+mn-ea"/>
                          <a:cs typeface="+mn-cs"/>
                        </a:rPr>
                        <a:t>1204</a:t>
                      </a:r>
                      <a:endParaRPr lang="de-DE" sz="1200" dirty="0">
                        <a:latin typeface="Rotis Sans Serif Std" panose="020B0503030202020304" pitchFamily="34" charset="7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689173891"/>
                  </a:ext>
                </a:extLst>
              </a:tr>
              <a:tr h="340313">
                <a:tc>
                  <a:txBody>
                    <a:bodyPr/>
                    <a:lstStyle/>
                    <a:p>
                      <a:pPr algn="ctr"/>
                      <a:r>
                        <a:rPr lang="de-DE" sz="1200" dirty="0">
                          <a:latin typeface="Rotis Sans Serif Std" panose="020B0503030202020304" pitchFamily="34" charset="77"/>
                        </a:rPr>
                        <a:t>27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DE" sz="1200" b="0" i="0" u="none" strike="noStrike" kern="1200" dirty="0">
                          <a:solidFill>
                            <a:schemeClr val="dk1"/>
                          </a:solidFill>
                          <a:effectLst/>
                          <a:latin typeface="Rotis Sans Serif Std" panose="020B0503030202020304" pitchFamily="34" charset="77"/>
                          <a:ea typeface="+mn-ea"/>
                          <a:cs typeface="+mn-cs"/>
                        </a:rPr>
                        <a:t>580</a:t>
                      </a:r>
                      <a:endParaRPr lang="de-DE" sz="1200" dirty="0">
                        <a:latin typeface="Rotis Sans Serif Std" panose="020B0503030202020304" pitchFamily="34" charset="7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DE" sz="1200" b="0" i="0" u="none" strike="noStrike" kern="1200" dirty="0">
                          <a:solidFill>
                            <a:schemeClr val="dk1"/>
                          </a:solidFill>
                          <a:effectLst/>
                          <a:latin typeface="Rotis Sans Serif Std" panose="020B0503030202020304" pitchFamily="34" charset="77"/>
                          <a:ea typeface="+mn-ea"/>
                          <a:cs typeface="+mn-cs"/>
                        </a:rPr>
                        <a:t>1589</a:t>
                      </a:r>
                      <a:endParaRPr lang="de-DE" sz="1200" dirty="0">
                        <a:latin typeface="Rotis Sans Serif Std" panose="020B0503030202020304" pitchFamily="34" charset="7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102664719"/>
                  </a:ext>
                </a:extLst>
              </a:tr>
              <a:tr h="340313">
                <a:tc>
                  <a:txBody>
                    <a:bodyPr/>
                    <a:lstStyle/>
                    <a:p>
                      <a:pPr algn="ctr"/>
                      <a:r>
                        <a:rPr lang="de-DE" sz="1200" dirty="0">
                          <a:latin typeface="Rotis Sans Serif Std" panose="020B0503030202020304" pitchFamily="34" charset="77"/>
                        </a:rPr>
                        <a:t>33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DE" sz="1200" b="0" i="0" u="none" strike="noStrike" kern="1200" dirty="0">
                          <a:solidFill>
                            <a:schemeClr val="dk1"/>
                          </a:solidFill>
                          <a:effectLst/>
                          <a:latin typeface="Rotis Sans Serif Std" panose="020B0503030202020304" pitchFamily="34" charset="77"/>
                          <a:ea typeface="+mn-ea"/>
                          <a:cs typeface="+mn-cs"/>
                        </a:rPr>
                        <a:t>820</a:t>
                      </a:r>
                      <a:endParaRPr lang="de-DE" sz="1200" dirty="0">
                        <a:latin typeface="Rotis Sans Serif Std" panose="020B0503030202020304" pitchFamily="34" charset="7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DE" sz="1200" b="0" i="0" u="none" strike="noStrike" kern="1200" dirty="0">
                          <a:solidFill>
                            <a:schemeClr val="dk1"/>
                          </a:solidFill>
                          <a:effectLst/>
                          <a:latin typeface="Rotis Sans Serif Std" panose="020B0503030202020304" pitchFamily="34" charset="77"/>
                          <a:ea typeface="+mn-ea"/>
                          <a:cs typeface="+mn-cs"/>
                        </a:rPr>
                        <a:t>746</a:t>
                      </a:r>
                      <a:endParaRPr lang="de-DE" sz="1200" dirty="0">
                        <a:latin typeface="Rotis Sans Serif Std" panose="020B0503030202020304" pitchFamily="34" charset="7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10170395"/>
                  </a:ext>
                </a:extLst>
              </a:tr>
              <a:tr h="170157">
                <a:tc>
                  <a:txBody>
                    <a:bodyPr/>
                    <a:lstStyle/>
                    <a:p>
                      <a:pPr algn="ctr"/>
                      <a:r>
                        <a:rPr lang="de-DE" sz="1200" dirty="0">
                          <a:latin typeface="Rotis Sans Serif Std" panose="020B0503030202020304" pitchFamily="34" charset="77"/>
                        </a:rPr>
                        <a:t>Final score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gridSpan="2">
                  <a:txBody>
                    <a:bodyPr/>
                    <a:lstStyle/>
                    <a:p>
                      <a:pPr algn="ctr"/>
                      <a:r>
                        <a:rPr lang="en-DE" sz="1200" b="0" i="0" u="none" strike="noStrike" kern="1200" dirty="0">
                          <a:solidFill>
                            <a:schemeClr val="dk1"/>
                          </a:solidFill>
                          <a:effectLst/>
                          <a:latin typeface="Rotis Sans Serif Std" panose="020B0503030202020304" pitchFamily="34" charset="77"/>
                          <a:ea typeface="+mn-ea"/>
                          <a:cs typeface="+mn-cs"/>
                        </a:rPr>
                        <a:t>0.34</a:t>
                      </a:r>
                      <a:endParaRPr lang="de-DE" sz="1200" dirty="0">
                        <a:latin typeface="Rotis Sans Serif Std" panose="020B0503030202020304" pitchFamily="34" charset="7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a:endParaRPr lang="de-DE" sz="1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59684013"/>
                  </a:ext>
                </a:extLst>
              </a:tr>
              <a:tr h="170157">
                <a:tc>
                  <a:txBody>
                    <a:bodyPr/>
                    <a:lstStyle/>
                    <a:p>
                      <a:pPr algn="ctr"/>
                      <a:r>
                        <a:rPr lang="de-DE" sz="1200" dirty="0">
                          <a:latin typeface="Rotis Sans Serif Std" panose="020B0503030202020304" pitchFamily="34" charset="77"/>
                        </a:rPr>
                        <a:t>Score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gridSpan="2">
                  <a:txBody>
                    <a:bodyPr/>
                    <a:lstStyle/>
                    <a:p>
                      <a:pPr algn="ctr"/>
                      <a:r>
                        <a:rPr lang="de-DE" sz="1200" dirty="0">
                          <a:latin typeface="Rotis Sans Serif Std" panose="020B0503030202020304" pitchFamily="34" charset="77"/>
                        </a:rPr>
                        <a:t>0.40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extLst>
                  <a:ext uri="{0D108BD9-81ED-4DB2-BD59-A6C34878D82A}">
                    <a16:rowId xmlns:a16="http://schemas.microsoft.com/office/drawing/2014/main" val="595548551"/>
                  </a:ext>
                </a:extLst>
              </a:tr>
            </a:tbl>
          </a:graphicData>
        </a:graphic>
      </p:graphicFrame>
      <p:pic>
        <p:nvPicPr>
          <p:cNvPr id="5" name="Picture 4">
            <a:extLst>
              <a:ext uri="{FF2B5EF4-FFF2-40B4-BE49-F238E27FC236}">
                <a16:creationId xmlns:a16="http://schemas.microsoft.com/office/drawing/2014/main" id="{6F091B3F-A142-09E4-0B09-812A82DC5AD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92771" y="934615"/>
            <a:ext cx="6754679" cy="5078480"/>
          </a:xfrm>
          <a:prstGeom prst="rect">
            <a:avLst/>
          </a:prstGeom>
        </p:spPr>
      </p:pic>
      <p:sp>
        <p:nvSpPr>
          <p:cNvPr id="4" name="Titel 3">
            <a:extLst>
              <a:ext uri="{FF2B5EF4-FFF2-40B4-BE49-F238E27FC236}">
                <a16:creationId xmlns:a16="http://schemas.microsoft.com/office/drawing/2014/main" id="{A1615FAE-C027-A6B8-FDA8-6CEA03E07808}"/>
              </a:ext>
            </a:extLst>
          </p:cNvPr>
          <p:cNvSpPr>
            <a:spLocks noGrp="1"/>
          </p:cNvSpPr>
          <p:nvPr>
            <p:ph type="title"/>
          </p:nvPr>
        </p:nvSpPr>
        <p:spPr>
          <a:xfrm>
            <a:off x="520872" y="518770"/>
            <a:ext cx="10826578" cy="356049"/>
          </a:xfrm>
        </p:spPr>
        <p:txBody>
          <a:bodyPr>
            <a:normAutofit fontScale="90000"/>
          </a:bodyPr>
          <a:lstStyle/>
          <a:p>
            <a:r>
              <a:rPr lang="en-US" sz="2800" dirty="0"/>
              <a:t>Results so far</a:t>
            </a:r>
          </a:p>
        </p:txBody>
      </p:sp>
      <p:sp>
        <p:nvSpPr>
          <p:cNvPr id="8" name="TextBox 7">
            <a:extLst>
              <a:ext uri="{FF2B5EF4-FFF2-40B4-BE49-F238E27FC236}">
                <a16:creationId xmlns:a16="http://schemas.microsoft.com/office/drawing/2014/main" id="{4B603F86-975A-186A-786E-EA8445CF9301}"/>
              </a:ext>
            </a:extLst>
          </p:cNvPr>
          <p:cNvSpPr txBox="1"/>
          <p:nvPr/>
        </p:nvSpPr>
        <p:spPr>
          <a:xfrm>
            <a:off x="4588279" y="6062129"/>
            <a:ext cx="4749282" cy="369332"/>
          </a:xfrm>
          <a:prstGeom prst="rect">
            <a:avLst/>
          </a:prstGeom>
          <a:noFill/>
        </p:spPr>
        <p:txBody>
          <a:bodyPr wrap="square" rtlCol="0">
            <a:spAutoFit/>
          </a:bodyPr>
          <a:lstStyle/>
          <a:p>
            <a:r>
              <a:rPr lang="en-US" dirty="0">
                <a:latin typeface="Rotis Sans Serif Std" panose="020B0503030202020304" pitchFamily="34" charset="77"/>
              </a:rPr>
              <a:t>Figure 14: RUL of test bearings.</a:t>
            </a:r>
          </a:p>
        </p:txBody>
      </p:sp>
    </p:spTree>
    <p:extLst>
      <p:ext uri="{BB962C8B-B14F-4D97-AF65-F5344CB8AC3E}">
        <p14:creationId xmlns:p14="http://schemas.microsoft.com/office/powerpoint/2010/main" val="38149217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p:cNvSpPr>
            <a:spLocks noGrp="1"/>
          </p:cNvSpPr>
          <p:nvPr>
            <p:ph type="title"/>
          </p:nvPr>
        </p:nvSpPr>
        <p:spPr>
          <a:xfrm>
            <a:off x="527222" y="447767"/>
            <a:ext cx="10820228" cy="420785"/>
          </a:xfrm>
        </p:spPr>
        <p:txBody>
          <a:bodyPr>
            <a:normAutofit fontScale="90000"/>
          </a:bodyPr>
          <a:lstStyle/>
          <a:p>
            <a:r>
              <a:rPr lang="en-US" sz="2800" dirty="0"/>
              <a:t>Introduce to the datasets</a:t>
            </a:r>
          </a:p>
        </p:txBody>
      </p:sp>
      <p:sp>
        <p:nvSpPr>
          <p:cNvPr id="7" name="Textplatzhalter 6"/>
          <p:cNvSpPr>
            <a:spLocks noGrp="1"/>
          </p:cNvSpPr>
          <p:nvPr>
            <p:ph type="body" idx="1"/>
          </p:nvPr>
        </p:nvSpPr>
        <p:spPr>
          <a:xfrm>
            <a:off x="527222" y="868552"/>
            <a:ext cx="10820228" cy="4865884"/>
          </a:xfrm>
        </p:spPr>
        <p:txBody>
          <a:bodyPr>
            <a:normAutofit/>
          </a:bodyPr>
          <a:lstStyle/>
          <a:p>
            <a:pPr marL="342900" indent="-342900">
              <a:buFont typeface="Arial" panose="020B0604020202020204" pitchFamily="34" charset="0"/>
              <a:buChar char="•"/>
            </a:pPr>
            <a:r>
              <a:rPr lang="en-US" sz="1700" dirty="0"/>
              <a:t>Datasets FEMTO bearing were provided </a:t>
            </a:r>
            <a:r>
              <a:rPr lang="en-US" sz="1700" noProof="0" dirty="0"/>
              <a:t>by FEMTO-ST Institute for IEEE PHM 2012 Data Challenge.</a:t>
            </a:r>
          </a:p>
          <a:p>
            <a:pPr marL="342900" indent="-342900">
              <a:buFont typeface="Arial" panose="020B0604020202020204" pitchFamily="34" charset="0"/>
              <a:buChar char="•"/>
            </a:pPr>
            <a:r>
              <a:rPr lang="en-US" sz="1700" noProof="0" dirty="0"/>
              <a:t>6 train bearing and 11 test bearing were tested and validated by the PRONOSTIA experimental platform under three conditions from beginning to end of life (run to failure).</a:t>
            </a:r>
          </a:p>
          <a:p>
            <a:pPr marL="342900" indent="-342900">
              <a:buFont typeface="Arial" panose="020B0604020202020204" pitchFamily="34" charset="0"/>
              <a:buChar char="•"/>
            </a:pPr>
            <a:r>
              <a:rPr lang="en-US" sz="1700" noProof="0" dirty="0"/>
              <a:t>Operation conditions:</a:t>
            </a:r>
          </a:p>
          <a:p>
            <a:pPr marL="800100" lvl="1" indent="-342900">
              <a:buFont typeface="Arial" panose="020B0604020202020204" pitchFamily="34" charset="0"/>
              <a:buChar char="•"/>
            </a:pPr>
            <a:r>
              <a:rPr lang="en-US" sz="1700" noProof="0" dirty="0">
                <a:solidFill>
                  <a:schemeClr val="tx1"/>
                </a:solidFill>
              </a:rPr>
              <a:t>Condition 1: 1800 rpm and 4000 N</a:t>
            </a:r>
          </a:p>
          <a:p>
            <a:pPr marL="800100" lvl="1" indent="-342900">
              <a:buFont typeface="Arial" panose="020B0604020202020204" pitchFamily="34" charset="0"/>
              <a:buChar char="•"/>
            </a:pPr>
            <a:r>
              <a:rPr lang="en-US" sz="1700" noProof="0" dirty="0">
                <a:solidFill>
                  <a:schemeClr val="tx1"/>
                </a:solidFill>
              </a:rPr>
              <a:t>Condition 2: 1650 rpm and 4200 N</a:t>
            </a:r>
          </a:p>
          <a:p>
            <a:pPr marL="800100" lvl="1" indent="-342900">
              <a:buFont typeface="Arial" panose="020B0604020202020204" pitchFamily="34" charset="0"/>
              <a:buChar char="•"/>
            </a:pPr>
            <a:r>
              <a:rPr lang="en-US" sz="1700" noProof="0" dirty="0">
                <a:solidFill>
                  <a:schemeClr val="tx1"/>
                </a:solidFill>
              </a:rPr>
              <a:t>Condition 3: 1500 rpm and 5000 N</a:t>
            </a:r>
          </a:p>
          <a:p>
            <a:pPr marL="342900" indent="-342900">
              <a:buFont typeface="Arial" panose="020B0604020202020204" pitchFamily="34" charset="0"/>
              <a:buChar char="•"/>
            </a:pPr>
            <a:r>
              <a:rPr lang="en-US" sz="1700" noProof="0" dirty="0"/>
              <a:t>Data characteristics:</a:t>
            </a:r>
          </a:p>
          <a:p>
            <a:pPr marL="800100" lvl="1" indent="-342900">
              <a:buFont typeface="Arial" panose="020B0604020202020204" pitchFamily="34" charset="0"/>
              <a:buChar char="•"/>
            </a:pPr>
            <a:r>
              <a:rPr lang="en-US" sz="1700" noProof="0" dirty="0">
                <a:solidFill>
                  <a:schemeClr val="tx1"/>
                </a:solidFill>
              </a:rPr>
              <a:t>Vibration signals:</a:t>
            </a:r>
          </a:p>
          <a:p>
            <a:pPr marL="1257300" lvl="2" indent="-342900">
              <a:buFont typeface="Arial" panose="020B0604020202020204" pitchFamily="34" charset="0"/>
              <a:buChar char="•"/>
            </a:pPr>
            <a:r>
              <a:rPr lang="en-US" sz="1700" noProof="0" dirty="0">
                <a:solidFill>
                  <a:schemeClr val="tx1"/>
                </a:solidFill>
              </a:rPr>
              <a:t>Horizontal</a:t>
            </a:r>
          </a:p>
          <a:p>
            <a:pPr marL="1257300" lvl="2" indent="-342900">
              <a:buFont typeface="Arial" panose="020B0604020202020204" pitchFamily="34" charset="0"/>
              <a:buChar char="•"/>
            </a:pPr>
            <a:r>
              <a:rPr lang="en-US" sz="1700" noProof="0" dirty="0">
                <a:solidFill>
                  <a:schemeClr val="tx1"/>
                </a:solidFill>
              </a:rPr>
              <a:t>Vertical</a:t>
            </a:r>
          </a:p>
          <a:p>
            <a:pPr marL="1257300" lvl="2" indent="-342900">
              <a:buFont typeface="Arial" panose="020B0604020202020204" pitchFamily="34" charset="0"/>
              <a:buChar char="•"/>
            </a:pPr>
            <a:r>
              <a:rPr lang="en-US" sz="1700" noProof="0" dirty="0">
                <a:solidFill>
                  <a:schemeClr val="tx1"/>
                </a:solidFill>
              </a:rPr>
              <a:t>Sampling frequency f</a:t>
            </a:r>
            <a:r>
              <a:rPr lang="en-US" sz="1700" baseline="-25000" noProof="0" dirty="0">
                <a:solidFill>
                  <a:schemeClr val="tx1"/>
                </a:solidFill>
              </a:rPr>
              <a:t>s</a:t>
            </a:r>
            <a:r>
              <a:rPr lang="en-US" sz="1700" noProof="0" dirty="0">
                <a:solidFill>
                  <a:schemeClr val="tx1"/>
                </a:solidFill>
              </a:rPr>
              <a:t> = 25600 Hz</a:t>
            </a:r>
          </a:p>
          <a:p>
            <a:pPr marL="1257300" lvl="2" indent="-342900">
              <a:buFont typeface="Arial" panose="020B0604020202020204" pitchFamily="34" charset="0"/>
              <a:buChar char="•"/>
            </a:pPr>
            <a:r>
              <a:rPr lang="en-US" sz="1700" dirty="0">
                <a:solidFill>
                  <a:schemeClr val="tx1"/>
                </a:solidFill>
              </a:rPr>
              <a:t>Only</a:t>
            </a:r>
            <a:r>
              <a:rPr lang="en-US" sz="1700" noProof="0" dirty="0">
                <a:solidFill>
                  <a:schemeClr val="tx1"/>
                </a:solidFill>
              </a:rPr>
              <a:t> 2560 samples in 1/10 s sampled</a:t>
            </a:r>
            <a:endParaRPr lang="en-US" sz="1700" noProof="0" dirty="0"/>
          </a:p>
          <a:p>
            <a:endParaRPr lang="en-US" sz="1900" noProof="0" dirty="0"/>
          </a:p>
          <a:p>
            <a:endParaRPr lang="en-US" sz="1900" noProof="0" dirty="0"/>
          </a:p>
          <a:p>
            <a:endParaRPr lang="en-US" sz="1900" noProof="0" dirty="0"/>
          </a:p>
          <a:p>
            <a:endParaRPr lang="en-US" sz="1900" noProof="0" dirty="0"/>
          </a:p>
          <a:p>
            <a:endParaRPr lang="en-US" sz="1900" noProof="0" dirty="0"/>
          </a:p>
          <a:p>
            <a:endParaRPr lang="en-US" sz="1900" noProof="0" dirty="0"/>
          </a:p>
        </p:txBody>
      </p:sp>
      <p:sp>
        <p:nvSpPr>
          <p:cNvPr id="2" name="Footer Placeholder 1">
            <a:extLst>
              <a:ext uri="{FF2B5EF4-FFF2-40B4-BE49-F238E27FC236}">
                <a16:creationId xmlns:a16="http://schemas.microsoft.com/office/drawing/2014/main" id="{B2646EEE-5EBC-2214-684E-1388A29AEA0A}"/>
              </a:ext>
            </a:extLst>
          </p:cNvPr>
          <p:cNvSpPr>
            <a:spLocks noGrp="1"/>
          </p:cNvSpPr>
          <p:nvPr>
            <p:ph type="ftr" sz="quarter" idx="3"/>
          </p:nvPr>
        </p:nvSpPr>
        <p:spPr/>
        <p:txBody>
          <a:bodyPr/>
          <a:lstStyle/>
          <a:p>
            <a:pPr>
              <a:defRPr/>
            </a:pPr>
            <a:r>
              <a:rPr lang="de-DE" altLang="de-DE" b="1" dirty="0"/>
              <a:t>Pham </a:t>
            </a:r>
            <a:r>
              <a:rPr lang="de-DE" altLang="de-DE" b="1" dirty="0" err="1"/>
              <a:t>Anh</a:t>
            </a:r>
            <a:r>
              <a:rPr lang="de-DE" altLang="de-DE" b="1" dirty="0"/>
              <a:t> </a:t>
            </a:r>
            <a:r>
              <a:rPr lang="de-DE" altLang="de-DE" b="1" dirty="0" err="1"/>
              <a:t>Khoa</a:t>
            </a:r>
            <a:r>
              <a:rPr lang="de-DE" altLang="de-DE" b="1" dirty="0"/>
              <a:t>, 23.05.2023</a:t>
            </a:r>
            <a:endParaRPr lang="de-DE" altLang="de-DE" dirty="0"/>
          </a:p>
        </p:txBody>
      </p:sp>
      <mc:AlternateContent xmlns:mc="http://schemas.openxmlformats.org/markup-compatibility/2006" xmlns:a14="http://schemas.microsoft.com/office/drawing/2010/main">
        <mc:Choice Requires="a14">
          <p:graphicFrame>
            <p:nvGraphicFramePr>
              <p:cNvPr id="3" name="Table 13">
                <a:extLst>
                  <a:ext uri="{FF2B5EF4-FFF2-40B4-BE49-F238E27FC236}">
                    <a16:creationId xmlns:a16="http://schemas.microsoft.com/office/drawing/2014/main" id="{60FC796B-83AA-FC39-6D78-63B78612D3ED}"/>
                  </a:ext>
                </a:extLst>
              </p:cNvPr>
              <p:cNvGraphicFramePr>
                <a:graphicFrameLocks noGrp="1"/>
              </p:cNvGraphicFramePr>
              <p:nvPr>
                <p:extLst>
                  <p:ext uri="{D42A27DB-BD31-4B8C-83A1-F6EECF244321}">
                    <p14:modId xmlns:p14="http://schemas.microsoft.com/office/powerpoint/2010/main" val="1436878446"/>
                  </p:ext>
                </p:extLst>
              </p:nvPr>
            </p:nvGraphicFramePr>
            <p:xfrm>
              <a:off x="774975" y="5404393"/>
              <a:ext cx="9591538" cy="1005840"/>
            </p:xfrm>
            <a:graphic>
              <a:graphicData uri="http://schemas.openxmlformats.org/drawingml/2006/table">
                <a:tbl>
                  <a:tblPr firstRow="1" bandRow="1">
                    <a:tableStyleId>{073A0DAA-6AF3-43AB-8588-CEC1D06C72B9}</a:tableStyleId>
                  </a:tblPr>
                  <a:tblGrid>
                    <a:gridCol w="2071776">
                      <a:extLst>
                        <a:ext uri="{9D8B030D-6E8A-4147-A177-3AD203B41FA5}">
                          <a16:colId xmlns:a16="http://schemas.microsoft.com/office/drawing/2014/main" val="1812176146"/>
                        </a:ext>
                      </a:extLst>
                    </a:gridCol>
                    <a:gridCol w="839205">
                      <a:extLst>
                        <a:ext uri="{9D8B030D-6E8A-4147-A177-3AD203B41FA5}">
                          <a16:colId xmlns:a16="http://schemas.microsoft.com/office/drawing/2014/main" val="3591406008"/>
                        </a:ext>
                      </a:extLst>
                    </a:gridCol>
                    <a:gridCol w="899005">
                      <a:extLst>
                        <a:ext uri="{9D8B030D-6E8A-4147-A177-3AD203B41FA5}">
                          <a16:colId xmlns:a16="http://schemas.microsoft.com/office/drawing/2014/main" val="3186402837"/>
                        </a:ext>
                      </a:extLst>
                    </a:gridCol>
                    <a:gridCol w="1079440">
                      <a:extLst>
                        <a:ext uri="{9D8B030D-6E8A-4147-A177-3AD203B41FA5}">
                          <a16:colId xmlns:a16="http://schemas.microsoft.com/office/drawing/2014/main" val="1170665687"/>
                        </a:ext>
                      </a:extLst>
                    </a:gridCol>
                    <a:gridCol w="1275704">
                      <a:extLst>
                        <a:ext uri="{9D8B030D-6E8A-4147-A177-3AD203B41FA5}">
                          <a16:colId xmlns:a16="http://schemas.microsoft.com/office/drawing/2014/main" val="2792692369"/>
                        </a:ext>
                      </a:extLst>
                    </a:gridCol>
                    <a:gridCol w="1651871">
                      <a:extLst>
                        <a:ext uri="{9D8B030D-6E8A-4147-A177-3AD203B41FA5}">
                          <a16:colId xmlns:a16="http://schemas.microsoft.com/office/drawing/2014/main" val="3660578760"/>
                        </a:ext>
                      </a:extLst>
                    </a:gridCol>
                    <a:gridCol w="1774537">
                      <a:extLst>
                        <a:ext uri="{9D8B030D-6E8A-4147-A177-3AD203B41FA5}">
                          <a16:colId xmlns:a16="http://schemas.microsoft.com/office/drawing/2014/main" val="4028340565"/>
                        </a:ext>
                      </a:extLst>
                    </a:gridCol>
                  </a:tblGrid>
                  <a:tr h="0">
                    <a:tc>
                      <a:txBody>
                        <a:bodyPr/>
                        <a:lstStyle/>
                        <a:p>
                          <a:pPr algn="ctr"/>
                          <a:r>
                            <a:rPr lang="en-DE" dirty="0"/>
                            <a:t>Characteristics</a:t>
                          </a:r>
                        </a:p>
                      </a:txBody>
                      <a:tcPr/>
                    </a:tc>
                    <a:tc>
                      <a:txBody>
                        <a:bodyPr/>
                        <a:lstStyle/>
                        <a:p>
                          <a:pPr algn="ctr"/>
                          <a:r>
                            <a:rPr lang="en-DE" dirty="0"/>
                            <a:t>1</a:t>
                          </a:r>
                        </a:p>
                      </a:txBody>
                      <a:tcPr/>
                    </a:tc>
                    <a:tc>
                      <a:txBody>
                        <a:bodyPr/>
                        <a:lstStyle/>
                        <a:p>
                          <a:pPr algn="ctr"/>
                          <a:r>
                            <a:rPr lang="en-DE" dirty="0"/>
                            <a:t>2</a:t>
                          </a:r>
                        </a:p>
                      </a:txBody>
                      <a:tcPr/>
                    </a:tc>
                    <a:tc>
                      <a:txBody>
                        <a:bodyPr/>
                        <a:lstStyle/>
                        <a:p>
                          <a:pPr algn="ctr"/>
                          <a:r>
                            <a:rPr lang="en-DE"/>
                            <a:t>3</a:t>
                          </a:r>
                        </a:p>
                      </a:txBody>
                      <a:tcPr/>
                    </a:tc>
                    <a:tc>
                      <a:txBody>
                        <a:bodyPr/>
                        <a:lstStyle/>
                        <a:p>
                          <a:pPr algn="ctr"/>
                          <a:r>
                            <a:rPr lang="en-DE" dirty="0"/>
                            <a:t>4</a:t>
                          </a:r>
                        </a:p>
                      </a:txBody>
                      <a:tcPr/>
                    </a:tc>
                    <a:tc>
                      <a:txBody>
                        <a:bodyPr/>
                        <a:lstStyle/>
                        <a:p>
                          <a:pPr algn="ctr"/>
                          <a:r>
                            <a:rPr lang="en-DE" dirty="0"/>
                            <a:t>5</a:t>
                          </a:r>
                        </a:p>
                      </a:txBody>
                      <a:tcPr/>
                    </a:tc>
                    <a:tc>
                      <a:txBody>
                        <a:bodyPr/>
                        <a:lstStyle/>
                        <a:p>
                          <a:pPr algn="ctr"/>
                          <a:r>
                            <a:rPr lang="en-DE" dirty="0"/>
                            <a:t>6</a:t>
                          </a:r>
                        </a:p>
                      </a:txBody>
                      <a:tcPr/>
                    </a:tc>
                    <a:extLst>
                      <a:ext uri="{0D108BD9-81ED-4DB2-BD59-A6C34878D82A}">
                        <a16:rowId xmlns:a16="http://schemas.microsoft.com/office/drawing/2014/main" val="373883946"/>
                      </a:ext>
                    </a:extLst>
                  </a:tr>
                  <a:tr h="370840">
                    <a:tc>
                      <a:txBody>
                        <a:bodyPr/>
                        <a:lstStyle/>
                        <a:p>
                          <a:pPr algn="ctr"/>
                          <a:r>
                            <a:rPr lang="en-DE" noProof="0" dirty="0"/>
                            <a:t>Vibration signal</a:t>
                          </a:r>
                        </a:p>
                      </a:txBody>
                      <a:tcPr/>
                    </a:tc>
                    <a:tc>
                      <a:txBody>
                        <a:bodyPr/>
                        <a:lstStyle/>
                        <a:p>
                          <a:pPr algn="ctr"/>
                          <a:r>
                            <a:rPr lang="en-DE" dirty="0"/>
                            <a:t>Hour</a:t>
                          </a:r>
                        </a:p>
                      </a:txBody>
                      <a:tcPr/>
                    </a:tc>
                    <a:tc>
                      <a:txBody>
                        <a:bodyPr/>
                        <a:lstStyle/>
                        <a:p>
                          <a:pPr algn="ctr"/>
                          <a:r>
                            <a:rPr lang="en-DE" dirty="0"/>
                            <a:t>Minute</a:t>
                          </a:r>
                        </a:p>
                      </a:txBody>
                      <a:tcPr/>
                    </a:tc>
                    <a:tc>
                      <a:txBody>
                        <a:bodyPr/>
                        <a:lstStyle/>
                        <a:p>
                          <a:pPr algn="ctr"/>
                          <a:r>
                            <a:rPr lang="en-DE" dirty="0"/>
                            <a:t>Second</a:t>
                          </a:r>
                        </a:p>
                      </a:txBody>
                      <a:tcPr/>
                    </a:tc>
                    <a:tc>
                      <a:txBody>
                        <a:bodyPr/>
                        <a:lstStyle/>
                        <a:p>
                          <a:pPr algn="ctr"/>
                          <a14:m>
                            <m:oMath xmlns:m="http://schemas.openxmlformats.org/officeDocument/2006/math">
                              <m:r>
                                <a:rPr lang="en-DE" i="1" smtClean="0">
                                  <a:latin typeface="Cambria Math" panose="02040503050406030204" pitchFamily="18" charset="0"/>
                                  <a:ea typeface="Cambria Math" panose="02040503050406030204" pitchFamily="18" charset="0"/>
                                </a:rPr>
                                <m:t>𝜇</m:t>
                              </m:r>
                            </m:oMath>
                          </a14:m>
                          <a:r>
                            <a:rPr lang="en-DE" dirty="0"/>
                            <a:t>-second</a:t>
                          </a:r>
                        </a:p>
                      </a:txBody>
                      <a:tcPr/>
                    </a:tc>
                    <a:tc>
                      <a:txBody>
                        <a:bodyPr/>
                        <a:lstStyle/>
                        <a:p>
                          <a:pPr algn="ctr"/>
                          <a:r>
                            <a:rPr lang="en-DE" dirty="0"/>
                            <a:t>Horizontal accelerometer</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DE" dirty="0"/>
                            <a:t>Vertical accelerometer</a:t>
                          </a:r>
                        </a:p>
                      </a:txBody>
                      <a:tcPr/>
                    </a:tc>
                    <a:extLst>
                      <a:ext uri="{0D108BD9-81ED-4DB2-BD59-A6C34878D82A}">
                        <a16:rowId xmlns:a16="http://schemas.microsoft.com/office/drawing/2014/main" val="3473455567"/>
                      </a:ext>
                    </a:extLst>
                  </a:tr>
                </a:tbl>
              </a:graphicData>
            </a:graphic>
          </p:graphicFrame>
        </mc:Choice>
        <mc:Fallback xmlns="">
          <p:graphicFrame>
            <p:nvGraphicFramePr>
              <p:cNvPr id="3" name="Table 13">
                <a:extLst>
                  <a:ext uri="{FF2B5EF4-FFF2-40B4-BE49-F238E27FC236}">
                    <a16:creationId xmlns:a16="http://schemas.microsoft.com/office/drawing/2014/main" id="{60FC796B-83AA-FC39-6D78-63B78612D3ED}"/>
                  </a:ext>
                </a:extLst>
              </p:cNvPr>
              <p:cNvGraphicFramePr>
                <a:graphicFrameLocks noGrp="1"/>
              </p:cNvGraphicFramePr>
              <p:nvPr>
                <p:extLst>
                  <p:ext uri="{D42A27DB-BD31-4B8C-83A1-F6EECF244321}">
                    <p14:modId xmlns:p14="http://schemas.microsoft.com/office/powerpoint/2010/main" val="1436878446"/>
                  </p:ext>
                </p:extLst>
              </p:nvPr>
            </p:nvGraphicFramePr>
            <p:xfrm>
              <a:off x="774975" y="5404393"/>
              <a:ext cx="9591538" cy="1005840"/>
            </p:xfrm>
            <a:graphic>
              <a:graphicData uri="http://schemas.openxmlformats.org/drawingml/2006/table">
                <a:tbl>
                  <a:tblPr firstRow="1" bandRow="1">
                    <a:tableStyleId>{073A0DAA-6AF3-43AB-8588-CEC1D06C72B9}</a:tableStyleId>
                  </a:tblPr>
                  <a:tblGrid>
                    <a:gridCol w="2071776">
                      <a:extLst>
                        <a:ext uri="{9D8B030D-6E8A-4147-A177-3AD203B41FA5}">
                          <a16:colId xmlns:a16="http://schemas.microsoft.com/office/drawing/2014/main" val="1812176146"/>
                        </a:ext>
                      </a:extLst>
                    </a:gridCol>
                    <a:gridCol w="839205">
                      <a:extLst>
                        <a:ext uri="{9D8B030D-6E8A-4147-A177-3AD203B41FA5}">
                          <a16:colId xmlns:a16="http://schemas.microsoft.com/office/drawing/2014/main" val="3591406008"/>
                        </a:ext>
                      </a:extLst>
                    </a:gridCol>
                    <a:gridCol w="899005">
                      <a:extLst>
                        <a:ext uri="{9D8B030D-6E8A-4147-A177-3AD203B41FA5}">
                          <a16:colId xmlns:a16="http://schemas.microsoft.com/office/drawing/2014/main" val="3186402837"/>
                        </a:ext>
                      </a:extLst>
                    </a:gridCol>
                    <a:gridCol w="1079440">
                      <a:extLst>
                        <a:ext uri="{9D8B030D-6E8A-4147-A177-3AD203B41FA5}">
                          <a16:colId xmlns:a16="http://schemas.microsoft.com/office/drawing/2014/main" val="1170665687"/>
                        </a:ext>
                      </a:extLst>
                    </a:gridCol>
                    <a:gridCol w="1275704">
                      <a:extLst>
                        <a:ext uri="{9D8B030D-6E8A-4147-A177-3AD203B41FA5}">
                          <a16:colId xmlns:a16="http://schemas.microsoft.com/office/drawing/2014/main" val="2792692369"/>
                        </a:ext>
                      </a:extLst>
                    </a:gridCol>
                    <a:gridCol w="1651871">
                      <a:extLst>
                        <a:ext uri="{9D8B030D-6E8A-4147-A177-3AD203B41FA5}">
                          <a16:colId xmlns:a16="http://schemas.microsoft.com/office/drawing/2014/main" val="3660578760"/>
                        </a:ext>
                      </a:extLst>
                    </a:gridCol>
                    <a:gridCol w="1774537">
                      <a:extLst>
                        <a:ext uri="{9D8B030D-6E8A-4147-A177-3AD203B41FA5}">
                          <a16:colId xmlns:a16="http://schemas.microsoft.com/office/drawing/2014/main" val="4028340565"/>
                        </a:ext>
                      </a:extLst>
                    </a:gridCol>
                  </a:tblGrid>
                  <a:tr h="365760">
                    <a:tc>
                      <a:txBody>
                        <a:bodyPr/>
                        <a:lstStyle/>
                        <a:p>
                          <a:pPr algn="ctr"/>
                          <a:r>
                            <a:rPr lang="en-DE" dirty="0"/>
                            <a:t>Characteristics</a:t>
                          </a:r>
                        </a:p>
                      </a:txBody>
                      <a:tcPr/>
                    </a:tc>
                    <a:tc>
                      <a:txBody>
                        <a:bodyPr/>
                        <a:lstStyle/>
                        <a:p>
                          <a:pPr algn="ctr"/>
                          <a:r>
                            <a:rPr lang="en-DE" dirty="0"/>
                            <a:t>1</a:t>
                          </a:r>
                        </a:p>
                      </a:txBody>
                      <a:tcPr/>
                    </a:tc>
                    <a:tc>
                      <a:txBody>
                        <a:bodyPr/>
                        <a:lstStyle/>
                        <a:p>
                          <a:pPr algn="ctr"/>
                          <a:r>
                            <a:rPr lang="en-DE" dirty="0"/>
                            <a:t>2</a:t>
                          </a:r>
                        </a:p>
                      </a:txBody>
                      <a:tcPr/>
                    </a:tc>
                    <a:tc>
                      <a:txBody>
                        <a:bodyPr/>
                        <a:lstStyle/>
                        <a:p>
                          <a:pPr algn="ctr"/>
                          <a:r>
                            <a:rPr lang="en-DE"/>
                            <a:t>3</a:t>
                          </a:r>
                        </a:p>
                      </a:txBody>
                      <a:tcPr/>
                    </a:tc>
                    <a:tc>
                      <a:txBody>
                        <a:bodyPr/>
                        <a:lstStyle/>
                        <a:p>
                          <a:pPr algn="ctr"/>
                          <a:r>
                            <a:rPr lang="en-DE" dirty="0"/>
                            <a:t>4</a:t>
                          </a:r>
                        </a:p>
                      </a:txBody>
                      <a:tcPr/>
                    </a:tc>
                    <a:tc>
                      <a:txBody>
                        <a:bodyPr/>
                        <a:lstStyle/>
                        <a:p>
                          <a:pPr algn="ctr"/>
                          <a:r>
                            <a:rPr lang="en-DE" dirty="0"/>
                            <a:t>5</a:t>
                          </a:r>
                        </a:p>
                      </a:txBody>
                      <a:tcPr/>
                    </a:tc>
                    <a:tc>
                      <a:txBody>
                        <a:bodyPr/>
                        <a:lstStyle/>
                        <a:p>
                          <a:pPr algn="ctr"/>
                          <a:r>
                            <a:rPr lang="en-DE" dirty="0"/>
                            <a:t>6</a:t>
                          </a:r>
                        </a:p>
                      </a:txBody>
                      <a:tcPr/>
                    </a:tc>
                    <a:extLst>
                      <a:ext uri="{0D108BD9-81ED-4DB2-BD59-A6C34878D82A}">
                        <a16:rowId xmlns:a16="http://schemas.microsoft.com/office/drawing/2014/main" val="373883946"/>
                      </a:ext>
                    </a:extLst>
                  </a:tr>
                  <a:tr h="640080">
                    <a:tc>
                      <a:txBody>
                        <a:bodyPr/>
                        <a:lstStyle/>
                        <a:p>
                          <a:pPr algn="ctr"/>
                          <a:r>
                            <a:rPr lang="en-DE" noProof="0" dirty="0"/>
                            <a:t>Vibration signal</a:t>
                          </a:r>
                        </a:p>
                      </a:txBody>
                      <a:tcPr/>
                    </a:tc>
                    <a:tc>
                      <a:txBody>
                        <a:bodyPr/>
                        <a:lstStyle/>
                        <a:p>
                          <a:pPr algn="ctr"/>
                          <a:r>
                            <a:rPr lang="en-DE" dirty="0"/>
                            <a:t>Hour</a:t>
                          </a:r>
                        </a:p>
                      </a:txBody>
                      <a:tcPr/>
                    </a:tc>
                    <a:tc>
                      <a:txBody>
                        <a:bodyPr/>
                        <a:lstStyle/>
                        <a:p>
                          <a:pPr algn="ctr"/>
                          <a:r>
                            <a:rPr lang="en-DE" dirty="0"/>
                            <a:t>Minute</a:t>
                          </a:r>
                        </a:p>
                      </a:txBody>
                      <a:tcPr/>
                    </a:tc>
                    <a:tc>
                      <a:txBody>
                        <a:bodyPr/>
                        <a:lstStyle/>
                        <a:p>
                          <a:pPr algn="ctr"/>
                          <a:r>
                            <a:rPr lang="en-DE" dirty="0"/>
                            <a:t>Second</a:t>
                          </a:r>
                        </a:p>
                      </a:txBody>
                      <a:tcPr/>
                    </a:tc>
                    <a:tc>
                      <a:txBody>
                        <a:bodyPr/>
                        <a:lstStyle/>
                        <a:p>
                          <a:endParaRPr lang="en-DE"/>
                        </a:p>
                      </a:txBody>
                      <a:tcPr>
                        <a:blipFill>
                          <a:blip r:embed="rId3"/>
                          <a:stretch>
                            <a:fillRect l="-382178" t="-60784" r="-269307" b="-15686"/>
                          </a:stretch>
                        </a:blipFill>
                      </a:tcPr>
                    </a:tc>
                    <a:tc>
                      <a:txBody>
                        <a:bodyPr/>
                        <a:lstStyle/>
                        <a:p>
                          <a:pPr algn="ctr"/>
                          <a:r>
                            <a:rPr lang="en-DE" dirty="0"/>
                            <a:t>Horizontal accelerometer</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DE" dirty="0"/>
                            <a:t>Vertical accelerometer</a:t>
                          </a:r>
                        </a:p>
                      </a:txBody>
                      <a:tcPr/>
                    </a:tc>
                    <a:extLst>
                      <a:ext uri="{0D108BD9-81ED-4DB2-BD59-A6C34878D82A}">
                        <a16:rowId xmlns:a16="http://schemas.microsoft.com/office/drawing/2014/main" val="3473455567"/>
                      </a:ext>
                    </a:extLst>
                  </a:tr>
                </a:tbl>
              </a:graphicData>
            </a:graphic>
          </p:graphicFrame>
        </mc:Fallback>
      </mc:AlternateContent>
      <p:sp>
        <p:nvSpPr>
          <p:cNvPr id="4" name="TextBox 3">
            <a:extLst>
              <a:ext uri="{FF2B5EF4-FFF2-40B4-BE49-F238E27FC236}">
                <a16:creationId xmlns:a16="http://schemas.microsoft.com/office/drawing/2014/main" id="{FCA216FF-39CB-B8BA-DECC-B35B370BE1C6}"/>
              </a:ext>
            </a:extLst>
          </p:cNvPr>
          <p:cNvSpPr txBox="1"/>
          <p:nvPr/>
        </p:nvSpPr>
        <p:spPr>
          <a:xfrm>
            <a:off x="774976" y="5035061"/>
            <a:ext cx="3588928" cy="369332"/>
          </a:xfrm>
          <a:prstGeom prst="rect">
            <a:avLst/>
          </a:prstGeom>
          <a:noFill/>
        </p:spPr>
        <p:txBody>
          <a:bodyPr wrap="square" rtlCol="0">
            <a:spAutoFit/>
          </a:bodyPr>
          <a:lstStyle/>
          <a:p>
            <a:r>
              <a:rPr lang="en-US" sz="1800" dirty="0"/>
              <a:t>T</a:t>
            </a:r>
            <a:r>
              <a:rPr lang="en-US" sz="1800" noProof="0" dirty="0"/>
              <a:t>able 1: Raw data in .txt file</a:t>
            </a:r>
          </a:p>
        </p:txBody>
      </p:sp>
      <p:pic>
        <p:nvPicPr>
          <p:cNvPr id="5" name="Picture 4">
            <a:extLst>
              <a:ext uri="{FF2B5EF4-FFF2-40B4-BE49-F238E27FC236}">
                <a16:creationId xmlns:a16="http://schemas.microsoft.com/office/drawing/2014/main" id="{50AEF6AB-20C8-B455-F97F-7B8C863684B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84236" y="1631183"/>
            <a:ext cx="3539814" cy="2641246"/>
          </a:xfrm>
          <a:prstGeom prst="rect">
            <a:avLst/>
          </a:prstGeom>
        </p:spPr>
      </p:pic>
      <p:sp>
        <p:nvSpPr>
          <p:cNvPr id="8" name="TextBox 7">
            <a:extLst>
              <a:ext uri="{FF2B5EF4-FFF2-40B4-BE49-F238E27FC236}">
                <a16:creationId xmlns:a16="http://schemas.microsoft.com/office/drawing/2014/main" id="{CFD24EB6-DC3F-81C9-11B6-A063D688A4DB}"/>
              </a:ext>
            </a:extLst>
          </p:cNvPr>
          <p:cNvSpPr txBox="1"/>
          <p:nvPr/>
        </p:nvSpPr>
        <p:spPr>
          <a:xfrm>
            <a:off x="6272973" y="4368600"/>
            <a:ext cx="5545326" cy="369332"/>
          </a:xfrm>
          <a:prstGeom prst="rect">
            <a:avLst/>
          </a:prstGeom>
          <a:noFill/>
        </p:spPr>
        <p:txBody>
          <a:bodyPr wrap="square" rtlCol="0">
            <a:spAutoFit/>
          </a:bodyPr>
          <a:lstStyle/>
          <a:p>
            <a:r>
              <a:rPr lang="en-US" dirty="0">
                <a:latin typeface="Rotis Sans Serif Std" panose="020B0503030202020304" pitchFamily="34" charset="77"/>
              </a:rPr>
              <a:t>Figure 2: Normal and degraded bearings</a:t>
            </a:r>
          </a:p>
        </p:txBody>
      </p:sp>
    </p:spTree>
    <p:extLst>
      <p:ext uri="{BB962C8B-B14F-4D97-AF65-F5344CB8AC3E}">
        <p14:creationId xmlns:p14="http://schemas.microsoft.com/office/powerpoint/2010/main" val="406632670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platzhalter 6"/>
          <p:cNvSpPr>
            <a:spLocks noGrp="1"/>
          </p:cNvSpPr>
          <p:nvPr>
            <p:ph type="body" idx="1"/>
          </p:nvPr>
        </p:nvSpPr>
        <p:spPr>
          <a:xfrm>
            <a:off x="527222" y="882032"/>
            <a:ext cx="10820228" cy="5219363"/>
          </a:xfrm>
        </p:spPr>
        <p:txBody>
          <a:bodyPr>
            <a:normAutofit/>
          </a:bodyPr>
          <a:lstStyle/>
          <a:p>
            <a:pPr marL="285750" indent="-285750">
              <a:buFont typeface="Arial" panose="020B0604020202020204" pitchFamily="34" charset="0"/>
              <a:buChar char="•"/>
            </a:pPr>
            <a:r>
              <a:rPr lang="en-US" sz="1800" dirty="0">
                <a:solidFill>
                  <a:schemeClr val="tx1"/>
                </a:solidFill>
              </a:rPr>
              <a:t>Proposed method: Short-time </a:t>
            </a:r>
            <a:r>
              <a:rPr lang="en-US" sz="1800" dirty="0"/>
              <a:t>F</a:t>
            </a:r>
            <a:r>
              <a:rPr lang="en-US" sz="1800" dirty="0">
                <a:solidFill>
                  <a:schemeClr val="tx1"/>
                </a:solidFill>
              </a:rPr>
              <a:t>ourier transform with convolutional neural network</a:t>
            </a:r>
          </a:p>
          <a:p>
            <a:r>
              <a:rPr lang="en-US" sz="1800" dirty="0">
                <a:solidFill>
                  <a:schemeClr val="tx1"/>
                </a:solidFill>
              </a:rPr>
              <a:t>Table 8: Results of other papers</a:t>
            </a:r>
          </a:p>
          <a:p>
            <a:endParaRPr lang="en-US" sz="1800" b="1" dirty="0"/>
          </a:p>
        </p:txBody>
      </p:sp>
      <p:sp>
        <p:nvSpPr>
          <p:cNvPr id="2" name="Footer Placeholder 1">
            <a:extLst>
              <a:ext uri="{FF2B5EF4-FFF2-40B4-BE49-F238E27FC236}">
                <a16:creationId xmlns:a16="http://schemas.microsoft.com/office/drawing/2014/main" id="{B2646EEE-5EBC-2214-684E-1388A29AEA0A}"/>
              </a:ext>
            </a:extLst>
          </p:cNvPr>
          <p:cNvSpPr>
            <a:spLocks noGrp="1"/>
          </p:cNvSpPr>
          <p:nvPr>
            <p:ph type="ftr" sz="quarter" idx="3"/>
          </p:nvPr>
        </p:nvSpPr>
        <p:spPr/>
        <p:txBody>
          <a:bodyPr/>
          <a:lstStyle/>
          <a:p>
            <a:pPr>
              <a:defRPr/>
            </a:pPr>
            <a:r>
              <a:rPr lang="de-DE" altLang="de-DE" b="1"/>
              <a:t>Pham Anh Khoa, 23.05.2023</a:t>
            </a:r>
            <a:endParaRPr lang="de-DE" altLang="de-DE"/>
          </a:p>
        </p:txBody>
      </p:sp>
      <p:graphicFrame>
        <p:nvGraphicFramePr>
          <p:cNvPr id="4" name="Table 3">
            <a:extLst>
              <a:ext uri="{FF2B5EF4-FFF2-40B4-BE49-F238E27FC236}">
                <a16:creationId xmlns:a16="http://schemas.microsoft.com/office/drawing/2014/main" id="{03D04F89-CE45-2EA0-4960-00E5BF1ECA52}"/>
              </a:ext>
            </a:extLst>
          </p:cNvPr>
          <p:cNvGraphicFramePr>
            <a:graphicFrameLocks noGrp="1"/>
          </p:cNvGraphicFramePr>
          <p:nvPr>
            <p:extLst>
              <p:ext uri="{D42A27DB-BD31-4B8C-83A1-F6EECF244321}">
                <p14:modId xmlns:p14="http://schemas.microsoft.com/office/powerpoint/2010/main" val="2261048425"/>
              </p:ext>
            </p:extLst>
          </p:nvPr>
        </p:nvGraphicFramePr>
        <p:xfrm>
          <a:off x="527222" y="1640307"/>
          <a:ext cx="11294665" cy="3801439"/>
        </p:xfrm>
        <a:graphic>
          <a:graphicData uri="http://schemas.openxmlformats.org/drawingml/2006/table">
            <a:tbl>
              <a:tblPr firstRow="1" bandRow="1">
                <a:effectLst>
                  <a:outerShdw blurRad="50800" dist="38100" dir="2700000" algn="tl" rotWithShape="0">
                    <a:prstClr val="black">
                      <a:alpha val="40000"/>
                    </a:prstClr>
                  </a:outerShdw>
                </a:effectLst>
                <a:tableStyleId>{073A0DAA-6AF3-43AB-8588-CEC1D06C72B9}</a:tableStyleId>
              </a:tblPr>
              <a:tblGrid>
                <a:gridCol w="824752">
                  <a:extLst>
                    <a:ext uri="{9D8B030D-6E8A-4147-A177-3AD203B41FA5}">
                      <a16:colId xmlns:a16="http://schemas.microsoft.com/office/drawing/2014/main" val="2376413308"/>
                    </a:ext>
                  </a:extLst>
                </a:gridCol>
                <a:gridCol w="962019">
                  <a:extLst>
                    <a:ext uri="{9D8B030D-6E8A-4147-A177-3AD203B41FA5}">
                      <a16:colId xmlns:a16="http://schemas.microsoft.com/office/drawing/2014/main" val="1383460428"/>
                    </a:ext>
                  </a:extLst>
                </a:gridCol>
                <a:gridCol w="1548881">
                  <a:extLst>
                    <a:ext uri="{9D8B030D-6E8A-4147-A177-3AD203B41FA5}">
                      <a16:colId xmlns:a16="http://schemas.microsoft.com/office/drawing/2014/main" val="2383716901"/>
                    </a:ext>
                  </a:extLst>
                </a:gridCol>
                <a:gridCol w="1408923">
                  <a:extLst>
                    <a:ext uri="{9D8B030D-6E8A-4147-A177-3AD203B41FA5}">
                      <a16:colId xmlns:a16="http://schemas.microsoft.com/office/drawing/2014/main" val="682564091"/>
                    </a:ext>
                  </a:extLst>
                </a:gridCol>
                <a:gridCol w="1175657">
                  <a:extLst>
                    <a:ext uri="{9D8B030D-6E8A-4147-A177-3AD203B41FA5}">
                      <a16:colId xmlns:a16="http://schemas.microsoft.com/office/drawing/2014/main" val="2443551370"/>
                    </a:ext>
                  </a:extLst>
                </a:gridCol>
                <a:gridCol w="1222310">
                  <a:extLst>
                    <a:ext uri="{9D8B030D-6E8A-4147-A177-3AD203B41FA5}">
                      <a16:colId xmlns:a16="http://schemas.microsoft.com/office/drawing/2014/main" val="1075036703"/>
                    </a:ext>
                  </a:extLst>
                </a:gridCol>
                <a:gridCol w="1334278">
                  <a:extLst>
                    <a:ext uri="{9D8B030D-6E8A-4147-A177-3AD203B41FA5}">
                      <a16:colId xmlns:a16="http://schemas.microsoft.com/office/drawing/2014/main" val="3890178633"/>
                    </a:ext>
                  </a:extLst>
                </a:gridCol>
                <a:gridCol w="1306286">
                  <a:extLst>
                    <a:ext uri="{9D8B030D-6E8A-4147-A177-3AD203B41FA5}">
                      <a16:colId xmlns:a16="http://schemas.microsoft.com/office/drawing/2014/main" val="2891773707"/>
                    </a:ext>
                  </a:extLst>
                </a:gridCol>
                <a:gridCol w="1511559">
                  <a:extLst>
                    <a:ext uri="{9D8B030D-6E8A-4147-A177-3AD203B41FA5}">
                      <a16:colId xmlns:a16="http://schemas.microsoft.com/office/drawing/2014/main" val="832696026"/>
                    </a:ext>
                  </a:extLst>
                </a:gridCol>
              </a:tblGrid>
              <a:tr h="633903">
                <a:tc>
                  <a:txBody>
                    <a:bodyPr/>
                    <a:lstStyle/>
                    <a:p>
                      <a:pPr algn="ctr"/>
                      <a:endParaRPr lang="de-DE" sz="1200" noProof="0">
                        <a:latin typeface="Rotis Sans Serif Std" panose="020B0503030202020304" pitchFamily="34" charset="7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de-DE" sz="1200" noProof="0" dirty="0" err="1">
                          <a:latin typeface="Rotis Sans Serif Std" panose="020B0503030202020304" pitchFamily="34" charset="77"/>
                        </a:rPr>
                        <a:t>Proposed</a:t>
                      </a:r>
                      <a:r>
                        <a:rPr lang="de-DE" sz="1200" noProof="0" dirty="0">
                          <a:latin typeface="Rotis Sans Serif Std" panose="020B0503030202020304" pitchFamily="34" charset="77"/>
                        </a:rPr>
                        <a:t> </a:t>
                      </a:r>
                      <a:r>
                        <a:rPr lang="de-DE" sz="1200" noProof="0" dirty="0" err="1">
                          <a:latin typeface="Rotis Sans Serif Std" panose="020B0503030202020304" pitchFamily="34" charset="77"/>
                        </a:rPr>
                        <a:t>method</a:t>
                      </a:r>
                      <a:endParaRPr lang="de-DE" sz="1200" noProof="0" dirty="0">
                        <a:latin typeface="Rotis Sans Serif Std" panose="020B0503030202020304" pitchFamily="34" charset="7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de-DE" sz="1200" noProof="0" dirty="0" err="1">
                          <a:latin typeface="Rotis Sans Serif Std" panose="020B0503030202020304" pitchFamily="34" charset="77"/>
                        </a:rPr>
                        <a:t>Sutrisno</a:t>
                      </a:r>
                      <a:r>
                        <a:rPr lang="de-DE" sz="1200" noProof="0" dirty="0">
                          <a:latin typeface="Rotis Sans Serif Std" panose="020B0503030202020304" pitchFamily="34" charset="77"/>
                        </a:rPr>
                        <a:t> et al., 2012</a:t>
                      </a:r>
                    </a:p>
                    <a:p>
                      <a:pPr algn="ctr"/>
                      <a:r>
                        <a:rPr lang="de-DE" sz="1200" noProof="0" dirty="0">
                          <a:latin typeface="Rotis Sans Serif Std" panose="020B0503030202020304" pitchFamily="34" charset="77"/>
                        </a:rPr>
                        <a:t>(</a:t>
                      </a:r>
                      <a:r>
                        <a:rPr lang="de-DE" sz="1200" noProof="0" dirty="0" err="1">
                          <a:latin typeface="Rotis Sans Serif Std" panose="020B0503030202020304" pitchFamily="34" charset="77"/>
                        </a:rPr>
                        <a:t>Challange</a:t>
                      </a:r>
                      <a:r>
                        <a:rPr lang="de-DE" sz="1200" noProof="0" dirty="0">
                          <a:latin typeface="Rotis Sans Serif Std" panose="020B0503030202020304" pitchFamily="34" charset="77"/>
                        </a:rPr>
                        <a:t> </a:t>
                      </a:r>
                      <a:r>
                        <a:rPr lang="de-DE" sz="1200" noProof="0" dirty="0" err="1">
                          <a:latin typeface="Rotis Sans Serif Std" panose="020B0503030202020304" pitchFamily="34" charset="77"/>
                        </a:rPr>
                        <a:t>winner</a:t>
                      </a:r>
                      <a:r>
                        <a:rPr lang="de-DE" sz="1200" noProof="0" dirty="0">
                          <a:latin typeface="Rotis Sans Serif Std" panose="020B0503030202020304" pitchFamily="34" charset="77"/>
                        </a:rPr>
                        <a:t>)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de-DE" sz="1200" noProof="0" dirty="0">
                          <a:latin typeface="Rotis Sans Serif Std" panose="020B0503030202020304" pitchFamily="34" charset="77"/>
                        </a:rPr>
                        <a:t>Huang et al., 2012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de-DE" sz="1200" noProof="0" dirty="0">
                          <a:latin typeface="Rotis Sans Serif Std" panose="020B0503030202020304" pitchFamily="34" charset="77"/>
                        </a:rPr>
                        <a:t>Lei et al., 2016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de-DE" sz="1200" noProof="0" dirty="0">
                          <a:latin typeface="Rotis Sans Serif Std" panose="020B0503030202020304" pitchFamily="34" charset="77"/>
                        </a:rPr>
                        <a:t>Guo et al., 2017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de-DE" sz="1200" noProof="0" dirty="0">
                          <a:latin typeface="Rotis Sans Serif Std" panose="020B0503030202020304" pitchFamily="34" charset="77"/>
                        </a:rPr>
                        <a:t>Chen et al., 2019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de-DE" sz="1200" noProof="0" dirty="0">
                          <a:latin typeface="Rotis Sans Serif Std" panose="020B0503030202020304" pitchFamily="34" charset="77"/>
                        </a:rPr>
                        <a:t>Zhu et al., 2018</a:t>
                      </a:r>
                    </a:p>
                    <a:p>
                      <a:pPr algn="ctr"/>
                      <a:r>
                        <a:rPr lang="de-DE" sz="1200" noProof="0" dirty="0">
                          <a:latin typeface="Rotis Sans Serif Std" panose="020B0503030202020304" pitchFamily="34" charset="77"/>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1200" noProof="0" dirty="0">
                          <a:latin typeface="Rotis Sans Serif Std" panose="020B0503030202020304" pitchFamily="34" charset="77"/>
                        </a:rPr>
                        <a:t>Wang et al., 2021</a:t>
                      </a:r>
                    </a:p>
                    <a:p>
                      <a:pPr algn="ctr"/>
                      <a:r>
                        <a:rPr lang="de-DE" sz="1200" noProof="0" dirty="0">
                          <a:latin typeface="Rotis Sans Serif Std" panose="020B0503030202020304" pitchFamily="34" charset="77"/>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43435928"/>
                  </a:ext>
                </a:extLst>
              </a:tr>
              <a:tr h="2446585">
                <a:tc>
                  <a:txBody>
                    <a:bodyPr/>
                    <a:lstStyle/>
                    <a:p>
                      <a:pPr algn="ctr"/>
                      <a:r>
                        <a:rPr lang="de-DE" sz="1200" noProof="0">
                          <a:latin typeface="Rotis Sans Serif Std" panose="020B0503030202020304" pitchFamily="34" charset="77"/>
                        </a:rPr>
                        <a:t>Approach</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de-DE" sz="1200" noProof="0" dirty="0">
                          <a:latin typeface="Rotis Sans Serif Std" panose="020B0503030202020304" pitchFamily="34" charset="77"/>
                        </a:rPr>
                        <a:t>STFT-CNN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GB" sz="1200" i="0" kern="1200" noProof="0">
                          <a:solidFill>
                            <a:schemeClr val="dk1"/>
                          </a:solidFill>
                          <a:effectLst/>
                          <a:latin typeface="Rotis Sans Serif Std" panose="020B0503030202020304" pitchFamily="34" charset="77"/>
                          <a:ea typeface="+mn-ea"/>
                          <a:cs typeface="+mn-cs"/>
                        </a:rPr>
                        <a:t>Bayesian Monte Carlo </a:t>
                      </a:r>
                    </a:p>
                    <a:p>
                      <a:pPr algn="l"/>
                      <a:endParaRPr lang="en-GB" sz="1200" i="0" kern="1200" noProof="0">
                        <a:solidFill>
                          <a:schemeClr val="dk1"/>
                        </a:solidFill>
                        <a:effectLst/>
                        <a:latin typeface="Rotis Sans Serif Std" panose="020B0503030202020304" pitchFamily="34" charset="77"/>
                        <a:ea typeface="+mn-ea"/>
                        <a:cs typeface="+mn-cs"/>
                      </a:endParaRPr>
                    </a:p>
                    <a:p>
                      <a:r>
                        <a:rPr lang="en-GB" sz="1200" i="0" noProof="0">
                          <a:latin typeface="Rotis Sans Serif Std" panose="020B0503030202020304" pitchFamily="34" charset="77"/>
                        </a:rPr>
                        <a:t>Support Vector Machine</a:t>
                      </a:r>
                    </a:p>
                    <a:p>
                      <a:br>
                        <a:rPr lang="en-GB" sz="1200" i="0" noProof="0">
                          <a:latin typeface="Rotis Sans Serif Std" panose="020B0503030202020304" pitchFamily="34" charset="77"/>
                        </a:rPr>
                      </a:br>
                      <a:r>
                        <a:rPr lang="en-GB" sz="1200" i="0" noProof="0">
                          <a:latin typeface="Rotis Sans Serif Std" panose="020B0503030202020304" pitchFamily="34" charset="77"/>
                        </a:rPr>
                        <a:t>Vibration frequency signature anomaly detection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de-DE" sz="1200" noProof="0">
                          <a:latin typeface="Rotis Sans Serif Std" panose="020B0503030202020304" pitchFamily="34" charset="77"/>
                        </a:rPr>
                        <a:t>LSTM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de-DE" sz="1200" noProof="0">
                          <a:latin typeface="Rotis Sans Serif Std" panose="020B0503030202020304" pitchFamily="34" charset="77"/>
                        </a:rPr>
                        <a:t>Model based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de-DE" sz="1200" noProof="0" dirty="0">
                          <a:latin typeface="Rotis Sans Serif Std" panose="020B0503030202020304" pitchFamily="34" charset="77"/>
                        </a:rPr>
                        <a:t>RNN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de-DE" sz="1200" noProof="0">
                          <a:latin typeface="Rotis Sans Serif Std" panose="020B0503030202020304" pitchFamily="34" charset="77"/>
                        </a:rPr>
                        <a:t>RNN with Encode-Decode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de-DE" sz="1200" noProof="0">
                          <a:latin typeface="Rotis Sans Serif Std" panose="020B0503030202020304" pitchFamily="34" charset="77"/>
                        </a:rPr>
                        <a:t>CWT-CNN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de-DE" sz="1200" noProof="0">
                          <a:latin typeface="Rotis Sans Serif Std" panose="020B0503030202020304" pitchFamily="34" charset="77"/>
                        </a:rPr>
                        <a:t>CWT-3D-CNN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747704958"/>
                  </a:ext>
                </a:extLst>
              </a:tr>
              <a:tr h="720951">
                <a:tc>
                  <a:txBody>
                    <a:bodyPr/>
                    <a:lstStyle/>
                    <a:p>
                      <a:pPr algn="ctr"/>
                      <a:r>
                        <a:rPr lang="de-DE" sz="1200" noProof="0" dirty="0">
                          <a:latin typeface="Rotis Sans Serif Std" panose="020B0503030202020304" pitchFamily="34" charset="77"/>
                        </a:rPr>
                        <a:t>Final score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de-DE" sz="1200" noProof="0">
                          <a:latin typeface="Rotis Sans Serif Std" panose="020B0503030202020304" pitchFamily="34" charset="77"/>
                        </a:rPr>
                        <a:t>0.34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de-DE" sz="1200" noProof="0">
                          <a:latin typeface="Rotis Sans Serif Std" panose="020B0503030202020304" pitchFamily="34" charset="77"/>
                        </a:rPr>
                        <a:t>0.31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de-DE" sz="1200" noProof="0">
                          <a:latin typeface="Rotis Sans Serif Std" panose="020B0503030202020304" pitchFamily="34" charset="77"/>
                        </a:rPr>
                        <a:t>0.56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de-DE" sz="1200" noProof="0">
                          <a:latin typeface="Rotis Sans Serif Std" panose="020B0503030202020304" pitchFamily="34" charset="77"/>
                        </a:rPr>
                        <a:t>0.43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de-DE" sz="1200" noProof="0">
                          <a:latin typeface="Rotis Sans Serif Std" panose="020B0503030202020304" pitchFamily="34" charset="77"/>
                        </a:rPr>
                        <a:t>0.26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de-DE" sz="1200" noProof="0">
                          <a:latin typeface="Rotis Sans Serif Std" panose="020B0503030202020304" pitchFamily="34" charset="77"/>
                        </a:rPr>
                        <a:t>0.44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de-DE" sz="1200" noProof="0">
                          <a:latin typeface="Rotis Sans Serif Std" panose="020B0503030202020304" pitchFamily="34" charset="77"/>
                        </a:rPr>
                        <a:t>0.36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de-DE" sz="1200" noProof="0" dirty="0">
                          <a:latin typeface="Rotis Sans Serif Std" panose="020B0503030202020304" pitchFamily="34" charset="77"/>
                        </a:rPr>
                        <a:t>0.77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21262495"/>
                  </a:ext>
                </a:extLst>
              </a:tr>
            </a:tbl>
          </a:graphicData>
        </a:graphic>
      </p:graphicFrame>
      <p:sp>
        <p:nvSpPr>
          <p:cNvPr id="6" name="TextBox 5">
            <a:extLst>
              <a:ext uri="{FF2B5EF4-FFF2-40B4-BE49-F238E27FC236}">
                <a16:creationId xmlns:a16="http://schemas.microsoft.com/office/drawing/2014/main" id="{6F6A05A8-B7C4-9383-9739-414EE4758263}"/>
              </a:ext>
            </a:extLst>
          </p:cNvPr>
          <p:cNvSpPr txBox="1"/>
          <p:nvPr/>
        </p:nvSpPr>
        <p:spPr>
          <a:xfrm>
            <a:off x="520872" y="5514303"/>
            <a:ext cx="8649147" cy="461665"/>
          </a:xfrm>
          <a:prstGeom prst="rect">
            <a:avLst/>
          </a:prstGeom>
          <a:noFill/>
        </p:spPr>
        <p:txBody>
          <a:bodyPr wrap="square" rtlCol="0">
            <a:spAutoFit/>
          </a:bodyPr>
          <a:lstStyle/>
          <a:p>
            <a:r>
              <a:rPr lang="de-DE" sz="1200">
                <a:latin typeface="Rotis Sans Serif Std" panose="020B0503030202020304" pitchFamily="34" charset="77"/>
              </a:rPr>
              <a:t>(*) Only 5 bearings are considered to calculate final score.</a:t>
            </a:r>
          </a:p>
          <a:p>
            <a:r>
              <a:rPr lang="de-DE" sz="1200">
                <a:latin typeface="Rotis Sans Serif Std" panose="020B0503030202020304" pitchFamily="34" charset="77"/>
              </a:rPr>
              <a:t>(**) Only 6 bearings are considered to calculate final score.</a:t>
            </a:r>
          </a:p>
        </p:txBody>
      </p:sp>
      <p:sp>
        <p:nvSpPr>
          <p:cNvPr id="3" name="Titel 3">
            <a:extLst>
              <a:ext uri="{FF2B5EF4-FFF2-40B4-BE49-F238E27FC236}">
                <a16:creationId xmlns:a16="http://schemas.microsoft.com/office/drawing/2014/main" id="{A6DD3B57-819B-38E0-5EB0-C822DB3ACDD7}"/>
              </a:ext>
            </a:extLst>
          </p:cNvPr>
          <p:cNvSpPr>
            <a:spLocks noGrp="1"/>
          </p:cNvSpPr>
          <p:nvPr>
            <p:ph type="title"/>
          </p:nvPr>
        </p:nvSpPr>
        <p:spPr>
          <a:xfrm>
            <a:off x="520872" y="518770"/>
            <a:ext cx="10826578" cy="356049"/>
          </a:xfrm>
        </p:spPr>
        <p:txBody>
          <a:bodyPr>
            <a:normAutofit fontScale="90000"/>
          </a:bodyPr>
          <a:lstStyle/>
          <a:p>
            <a:r>
              <a:rPr lang="en-US" sz="2800" dirty="0"/>
              <a:t>Compare to others papers</a:t>
            </a:r>
          </a:p>
        </p:txBody>
      </p:sp>
    </p:spTree>
    <p:extLst>
      <p:ext uri="{BB962C8B-B14F-4D97-AF65-F5344CB8AC3E}">
        <p14:creationId xmlns:p14="http://schemas.microsoft.com/office/powerpoint/2010/main" val="21642246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platzhalter 6"/>
          <p:cNvSpPr>
            <a:spLocks noGrp="1"/>
          </p:cNvSpPr>
          <p:nvPr>
            <p:ph type="body" idx="1"/>
          </p:nvPr>
        </p:nvSpPr>
        <p:spPr>
          <a:xfrm>
            <a:off x="527222" y="744467"/>
            <a:ext cx="10820228" cy="5356928"/>
          </a:xfrm>
        </p:spPr>
        <p:txBody>
          <a:bodyPr>
            <a:normAutofit/>
          </a:bodyPr>
          <a:lstStyle/>
          <a:p>
            <a:r>
              <a:rPr lang="en-US" b="1" dirty="0">
                <a:solidFill>
                  <a:srgbClr val="00509B"/>
                </a:solidFill>
              </a:rPr>
              <a:t>Existing problems</a:t>
            </a:r>
          </a:p>
          <a:p>
            <a:pPr marL="285750" indent="-285750">
              <a:buFont typeface="Arial" panose="020B0604020202020204" pitchFamily="34" charset="0"/>
              <a:buChar char="•"/>
            </a:pPr>
            <a:r>
              <a:rPr lang="en-US" sz="1800" dirty="0"/>
              <a:t>Only STFT works well</a:t>
            </a:r>
          </a:p>
          <a:p>
            <a:pPr marL="285750" indent="-285750">
              <a:buFont typeface="Arial" panose="020B0604020202020204" pitchFamily="34" charset="0"/>
              <a:buChar char="•"/>
            </a:pPr>
            <a:r>
              <a:rPr lang="en-US" sz="1800" dirty="0"/>
              <a:t>Overfitting on other transforms</a:t>
            </a:r>
          </a:p>
          <a:p>
            <a:r>
              <a:rPr lang="en-US" sz="1800" b="1" dirty="0">
                <a:solidFill>
                  <a:srgbClr val="00509B"/>
                </a:solidFill>
              </a:rPr>
              <a:t>Expected solutions</a:t>
            </a:r>
          </a:p>
          <a:p>
            <a:pPr marL="285750" indent="-285750">
              <a:buFont typeface="Arial" panose="020B0604020202020204" pitchFamily="34" charset="0"/>
              <a:buChar char="•"/>
            </a:pPr>
            <a:r>
              <a:rPr lang="en-US" sz="1800" dirty="0"/>
              <a:t>Increase training time</a:t>
            </a:r>
          </a:p>
          <a:p>
            <a:pPr marL="285750" indent="-285750">
              <a:buFont typeface="Arial" panose="020B0604020202020204" pitchFamily="34" charset="0"/>
              <a:buChar char="•"/>
            </a:pPr>
            <a:r>
              <a:rPr lang="en-US" sz="1800" dirty="0"/>
              <a:t>Fine tune hyperparameter intervals</a:t>
            </a:r>
          </a:p>
          <a:p>
            <a:pPr marL="285750" indent="-285750">
              <a:buFont typeface="Arial" panose="020B0604020202020204" pitchFamily="34" charset="0"/>
              <a:buChar char="•"/>
            </a:pPr>
            <a:r>
              <a:rPr lang="en-US" sz="1800" dirty="0"/>
              <a:t>Try EfficientnetB1, 2, 3, 4, 5, 6, 7</a:t>
            </a:r>
          </a:p>
          <a:p>
            <a:r>
              <a:rPr lang="en-US" sz="1800" b="1" dirty="0">
                <a:solidFill>
                  <a:srgbClr val="17519D"/>
                </a:solidFill>
              </a:rPr>
              <a:t>Plan for the rest of the time</a:t>
            </a:r>
          </a:p>
          <a:p>
            <a:pPr marL="285750" indent="-285750">
              <a:buFont typeface="Arial" panose="020B0604020202020204" pitchFamily="34" charset="0"/>
              <a:buChar char="•"/>
            </a:pPr>
            <a:r>
              <a:rPr lang="en-US" sz="1800" noProof="0" dirty="0"/>
              <a:t>Try the solutions mentioned above.</a:t>
            </a:r>
          </a:p>
          <a:p>
            <a:pPr marL="285750" indent="-285750">
              <a:buFont typeface="Arial" panose="020B0604020202020204" pitchFamily="34" charset="0"/>
              <a:buChar char="•"/>
            </a:pPr>
            <a:r>
              <a:rPr lang="en-US" sz="1800" noProof="0" dirty="0"/>
              <a:t>Try Vision Transformer for my problem</a:t>
            </a:r>
          </a:p>
          <a:p>
            <a:pPr marL="285750" indent="-285750">
              <a:buFont typeface="Arial" panose="020B0604020202020204" pitchFamily="34" charset="0"/>
              <a:buChar char="•"/>
            </a:pPr>
            <a:r>
              <a:rPr lang="en-US" sz="1800" dirty="0"/>
              <a:t>Optimize my code</a:t>
            </a:r>
          </a:p>
          <a:p>
            <a:pPr marL="285750" indent="-285750">
              <a:buFont typeface="Arial" panose="020B0604020202020204" pitchFamily="34" charset="0"/>
              <a:buChar char="•"/>
            </a:pPr>
            <a:r>
              <a:rPr lang="en-US" sz="1800" dirty="0"/>
              <a:t>Write my bachelor thesis</a:t>
            </a:r>
          </a:p>
          <a:p>
            <a:r>
              <a:rPr lang="en-US" sz="1800" b="1" dirty="0">
                <a:solidFill>
                  <a:srgbClr val="00509B"/>
                </a:solidFill>
              </a:rPr>
              <a:t>Thank you for your attention</a:t>
            </a:r>
            <a:endParaRPr lang="en-US" sz="1800" b="1" dirty="0"/>
          </a:p>
          <a:p>
            <a:endParaRPr lang="en-US" sz="1800" b="1" dirty="0"/>
          </a:p>
        </p:txBody>
      </p:sp>
      <p:sp>
        <p:nvSpPr>
          <p:cNvPr id="2" name="Footer Placeholder 1">
            <a:extLst>
              <a:ext uri="{FF2B5EF4-FFF2-40B4-BE49-F238E27FC236}">
                <a16:creationId xmlns:a16="http://schemas.microsoft.com/office/drawing/2014/main" id="{B2646EEE-5EBC-2214-684E-1388A29AEA0A}"/>
              </a:ext>
            </a:extLst>
          </p:cNvPr>
          <p:cNvSpPr>
            <a:spLocks noGrp="1"/>
          </p:cNvSpPr>
          <p:nvPr>
            <p:ph type="ftr" sz="quarter" idx="3"/>
          </p:nvPr>
        </p:nvSpPr>
        <p:spPr/>
        <p:txBody>
          <a:bodyPr/>
          <a:lstStyle/>
          <a:p>
            <a:pPr>
              <a:defRPr/>
            </a:pPr>
            <a:r>
              <a:rPr lang="de-DE" altLang="de-DE" b="1"/>
              <a:t>Pham Anh Khoa, 23.05.2023</a:t>
            </a:r>
            <a:endParaRPr lang="de-DE" altLang="de-DE"/>
          </a:p>
        </p:txBody>
      </p:sp>
    </p:spTree>
    <p:extLst>
      <p:ext uri="{BB962C8B-B14F-4D97-AF65-F5344CB8AC3E}">
        <p14:creationId xmlns:p14="http://schemas.microsoft.com/office/powerpoint/2010/main" val="285169443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platzhalter 6"/>
          <p:cNvSpPr>
            <a:spLocks noGrp="1"/>
          </p:cNvSpPr>
          <p:nvPr>
            <p:ph type="body" idx="1"/>
          </p:nvPr>
        </p:nvSpPr>
        <p:spPr>
          <a:xfrm>
            <a:off x="527222" y="1100517"/>
            <a:ext cx="10820228" cy="5000878"/>
          </a:xfrm>
        </p:spPr>
        <p:txBody>
          <a:bodyPr anchor="ctr">
            <a:normAutofit/>
          </a:bodyPr>
          <a:lstStyle/>
          <a:p>
            <a:pPr algn="ctr"/>
            <a:endParaRPr lang="en-US" sz="4000" b="1" dirty="0"/>
          </a:p>
          <a:p>
            <a:endParaRPr lang="en-US" sz="1800" b="1" dirty="0"/>
          </a:p>
        </p:txBody>
      </p:sp>
      <p:sp>
        <p:nvSpPr>
          <p:cNvPr id="2" name="Footer Placeholder 1">
            <a:extLst>
              <a:ext uri="{FF2B5EF4-FFF2-40B4-BE49-F238E27FC236}">
                <a16:creationId xmlns:a16="http://schemas.microsoft.com/office/drawing/2014/main" id="{B2646EEE-5EBC-2214-684E-1388A29AEA0A}"/>
              </a:ext>
            </a:extLst>
          </p:cNvPr>
          <p:cNvSpPr>
            <a:spLocks noGrp="1"/>
          </p:cNvSpPr>
          <p:nvPr>
            <p:ph type="ftr" sz="quarter" idx="3"/>
          </p:nvPr>
        </p:nvSpPr>
        <p:spPr/>
        <p:txBody>
          <a:bodyPr/>
          <a:lstStyle/>
          <a:p>
            <a:pPr>
              <a:defRPr/>
            </a:pPr>
            <a:r>
              <a:rPr lang="de-DE" altLang="de-DE" b="1"/>
              <a:t>Pham Anh Khoa, 23.05.2023</a:t>
            </a:r>
            <a:endParaRPr lang="de-DE" altLang="de-DE"/>
          </a:p>
        </p:txBody>
      </p:sp>
    </p:spTree>
    <p:extLst>
      <p:ext uri="{BB962C8B-B14F-4D97-AF65-F5344CB8AC3E}">
        <p14:creationId xmlns:p14="http://schemas.microsoft.com/office/powerpoint/2010/main" val="112147098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a:xfrm>
            <a:off x="527222" y="493615"/>
            <a:ext cx="10826578" cy="356049"/>
          </a:xfrm>
        </p:spPr>
        <p:txBody>
          <a:bodyPr>
            <a:normAutofit fontScale="90000"/>
          </a:bodyPr>
          <a:lstStyle/>
          <a:p>
            <a:r>
              <a:rPr lang="en-US" sz="2800" dirty="0"/>
              <a:t>Conversion process to image.</a:t>
            </a:r>
          </a:p>
        </p:txBody>
      </p:sp>
      <p:sp>
        <p:nvSpPr>
          <p:cNvPr id="5" name="Inhaltsplatzhalter 4"/>
          <p:cNvSpPr>
            <a:spLocks noGrp="1"/>
          </p:cNvSpPr>
          <p:nvPr>
            <p:ph idx="1"/>
          </p:nvPr>
        </p:nvSpPr>
        <p:spPr>
          <a:xfrm>
            <a:off x="527222" y="1027688"/>
            <a:ext cx="10826578" cy="5149275"/>
          </a:xfrm>
        </p:spPr>
        <p:txBody>
          <a:bodyPr>
            <a:normAutofit/>
          </a:bodyPr>
          <a:lstStyle/>
          <a:p>
            <a:pPr marL="342900" indent="-342900">
              <a:buFont typeface="Arial" panose="020B0604020202020204" pitchFamily="34" charset="0"/>
              <a:buChar char="•"/>
            </a:pPr>
            <a:r>
              <a:rPr lang="en-US" sz="1800" dirty="0"/>
              <a:t>Example: Markov Transition Field</a:t>
            </a:r>
          </a:p>
          <a:p>
            <a:pPr marL="342900" indent="-342900">
              <a:buFont typeface="Arial" panose="020B0604020202020204" pitchFamily="34" charset="0"/>
              <a:buChar char="•"/>
            </a:pPr>
            <a:r>
              <a:rPr lang="en-US" sz="1800" dirty="0" err="1"/>
              <a:t>n_bins</a:t>
            </a:r>
            <a:r>
              <a:rPr lang="en-US" sz="1800" dirty="0"/>
              <a:t> = 5</a:t>
            </a:r>
          </a:p>
          <a:p>
            <a:pPr marL="342900" indent="-342900">
              <a:buFont typeface="Arial" panose="020B0604020202020204" pitchFamily="34" charset="0"/>
              <a:buChar char="•"/>
            </a:pPr>
            <a:r>
              <a:rPr lang="en-US" sz="1800" dirty="0"/>
              <a:t>strategy = “quantile”</a:t>
            </a:r>
          </a:p>
          <a:p>
            <a:pPr marL="342900" indent="-342900">
              <a:buFont typeface="Arial" panose="020B0604020202020204" pitchFamily="34" charset="0"/>
              <a:buChar char="•"/>
            </a:pPr>
            <a:endParaRPr lang="en-US" sz="1800" dirty="0"/>
          </a:p>
          <a:p>
            <a:endParaRPr lang="en-US" sz="2000" noProof="0" dirty="0"/>
          </a:p>
        </p:txBody>
      </p:sp>
      <p:sp>
        <p:nvSpPr>
          <p:cNvPr id="2" name="Footer Placeholder 1">
            <a:extLst>
              <a:ext uri="{FF2B5EF4-FFF2-40B4-BE49-F238E27FC236}">
                <a16:creationId xmlns:a16="http://schemas.microsoft.com/office/drawing/2014/main" id="{F57D09D8-55EB-F516-279E-8D27D956B9E6}"/>
              </a:ext>
            </a:extLst>
          </p:cNvPr>
          <p:cNvSpPr>
            <a:spLocks noGrp="1"/>
          </p:cNvSpPr>
          <p:nvPr>
            <p:ph type="ftr" sz="quarter" idx="3"/>
          </p:nvPr>
        </p:nvSpPr>
        <p:spPr/>
        <p:txBody>
          <a:bodyPr/>
          <a:lstStyle/>
          <a:p>
            <a:pPr>
              <a:defRPr/>
            </a:pPr>
            <a:r>
              <a:rPr lang="de-DE" altLang="de-DE" b="1"/>
              <a:t>Pham Anh Khoa, 23.05.2023</a:t>
            </a:r>
            <a:endParaRPr lang="de-DE" altLang="de-DE"/>
          </a:p>
        </p:txBody>
      </p:sp>
      <p:sp>
        <p:nvSpPr>
          <p:cNvPr id="3" name="TextBox 2">
            <a:extLst>
              <a:ext uri="{FF2B5EF4-FFF2-40B4-BE49-F238E27FC236}">
                <a16:creationId xmlns:a16="http://schemas.microsoft.com/office/drawing/2014/main" id="{622B0894-A36C-064F-3BBC-FFDD41B628BB}"/>
              </a:ext>
            </a:extLst>
          </p:cNvPr>
          <p:cNvSpPr txBox="1"/>
          <p:nvPr/>
        </p:nvSpPr>
        <p:spPr>
          <a:xfrm>
            <a:off x="2844351" y="5524499"/>
            <a:ext cx="4749282" cy="369332"/>
          </a:xfrm>
          <a:prstGeom prst="rect">
            <a:avLst/>
          </a:prstGeom>
          <a:noFill/>
        </p:spPr>
        <p:txBody>
          <a:bodyPr wrap="square" rtlCol="0">
            <a:spAutoFit/>
          </a:bodyPr>
          <a:lstStyle/>
          <a:p>
            <a:r>
              <a:rPr lang="en-US" dirty="0">
                <a:latin typeface="Rotis Sans Serif Std" panose="020B0503030202020304" pitchFamily="34" charset="77"/>
              </a:rPr>
              <a:t>Figure 15: Example GAF</a:t>
            </a:r>
          </a:p>
        </p:txBody>
      </p:sp>
      <p:pic>
        <p:nvPicPr>
          <p:cNvPr id="8" name="Picture 7">
            <a:extLst>
              <a:ext uri="{FF2B5EF4-FFF2-40B4-BE49-F238E27FC236}">
                <a16:creationId xmlns:a16="http://schemas.microsoft.com/office/drawing/2014/main" id="{E28396C1-B7BE-AF96-EFA5-09B1B2BDC43B}"/>
              </a:ext>
            </a:extLst>
          </p:cNvPr>
          <p:cNvPicPr>
            <a:picLocks noChangeAspect="1"/>
          </p:cNvPicPr>
          <p:nvPr/>
        </p:nvPicPr>
        <p:blipFill>
          <a:blip r:embed="rId3"/>
          <a:stretch>
            <a:fillRect/>
          </a:stretch>
        </p:blipFill>
        <p:spPr>
          <a:xfrm>
            <a:off x="2844351" y="2124398"/>
            <a:ext cx="9347649" cy="3400101"/>
          </a:xfrm>
          <a:prstGeom prst="rect">
            <a:avLst/>
          </a:prstGeom>
        </p:spPr>
      </p:pic>
    </p:spTree>
    <p:extLst>
      <p:ext uri="{BB962C8B-B14F-4D97-AF65-F5344CB8AC3E}">
        <p14:creationId xmlns:p14="http://schemas.microsoft.com/office/powerpoint/2010/main" val="39926042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a:xfrm>
            <a:off x="527222" y="493615"/>
            <a:ext cx="10826578" cy="356049"/>
          </a:xfrm>
        </p:spPr>
        <p:txBody>
          <a:bodyPr>
            <a:normAutofit fontScale="90000"/>
          </a:bodyPr>
          <a:lstStyle/>
          <a:p>
            <a:r>
              <a:rPr lang="en-US" sz="2800" dirty="0"/>
              <a:t>Conversion process to image.</a:t>
            </a:r>
          </a:p>
        </p:txBody>
      </p:sp>
      <p:sp>
        <p:nvSpPr>
          <p:cNvPr id="5" name="Inhaltsplatzhalter 4"/>
          <p:cNvSpPr>
            <a:spLocks noGrp="1"/>
          </p:cNvSpPr>
          <p:nvPr>
            <p:ph idx="1"/>
          </p:nvPr>
        </p:nvSpPr>
        <p:spPr>
          <a:xfrm>
            <a:off x="527222" y="1027688"/>
            <a:ext cx="10826578" cy="5149275"/>
          </a:xfrm>
        </p:spPr>
        <p:txBody>
          <a:bodyPr>
            <a:normAutofit/>
          </a:bodyPr>
          <a:lstStyle/>
          <a:p>
            <a:pPr marL="342900" indent="-342900">
              <a:buFont typeface="Arial" panose="020B0604020202020204" pitchFamily="34" charset="0"/>
              <a:buChar char="•"/>
            </a:pPr>
            <a:r>
              <a:rPr lang="en-US" sz="1800" dirty="0"/>
              <a:t>Example: </a:t>
            </a:r>
            <a:r>
              <a:rPr lang="en-US" sz="1800" dirty="0" err="1"/>
              <a:t>Gramian</a:t>
            </a:r>
            <a:r>
              <a:rPr lang="en-US" sz="1800" dirty="0"/>
              <a:t> Angular Field</a:t>
            </a:r>
          </a:p>
          <a:p>
            <a:pPr marL="342900" indent="-342900">
              <a:buFont typeface="Arial" panose="020B0604020202020204" pitchFamily="34" charset="0"/>
              <a:buChar char="•"/>
            </a:pPr>
            <a:r>
              <a:rPr lang="en-US" sz="1800" dirty="0"/>
              <a:t>method = “summation”</a:t>
            </a:r>
          </a:p>
          <a:p>
            <a:pPr marL="342900" indent="-342900">
              <a:buFont typeface="Arial" panose="020B0604020202020204" pitchFamily="34" charset="0"/>
              <a:buChar char="•"/>
            </a:pPr>
            <a:endParaRPr lang="en-US" sz="1800" dirty="0"/>
          </a:p>
          <a:p>
            <a:endParaRPr lang="en-US" sz="2000" noProof="0" dirty="0"/>
          </a:p>
        </p:txBody>
      </p:sp>
      <p:sp>
        <p:nvSpPr>
          <p:cNvPr id="2" name="Footer Placeholder 1">
            <a:extLst>
              <a:ext uri="{FF2B5EF4-FFF2-40B4-BE49-F238E27FC236}">
                <a16:creationId xmlns:a16="http://schemas.microsoft.com/office/drawing/2014/main" id="{F57D09D8-55EB-F516-279E-8D27D956B9E6}"/>
              </a:ext>
            </a:extLst>
          </p:cNvPr>
          <p:cNvSpPr>
            <a:spLocks noGrp="1"/>
          </p:cNvSpPr>
          <p:nvPr>
            <p:ph type="ftr" sz="quarter" idx="3"/>
          </p:nvPr>
        </p:nvSpPr>
        <p:spPr/>
        <p:txBody>
          <a:bodyPr/>
          <a:lstStyle/>
          <a:p>
            <a:pPr>
              <a:defRPr/>
            </a:pPr>
            <a:r>
              <a:rPr lang="de-DE" altLang="de-DE" b="1"/>
              <a:t>Pham Anh Khoa, 23.05.2023</a:t>
            </a:r>
            <a:endParaRPr lang="de-DE" altLang="de-DE"/>
          </a:p>
        </p:txBody>
      </p:sp>
      <p:sp>
        <p:nvSpPr>
          <p:cNvPr id="3" name="TextBox 2">
            <a:extLst>
              <a:ext uri="{FF2B5EF4-FFF2-40B4-BE49-F238E27FC236}">
                <a16:creationId xmlns:a16="http://schemas.microsoft.com/office/drawing/2014/main" id="{622B0894-A36C-064F-3BBC-FFDD41B628BB}"/>
              </a:ext>
            </a:extLst>
          </p:cNvPr>
          <p:cNvSpPr txBox="1"/>
          <p:nvPr/>
        </p:nvSpPr>
        <p:spPr>
          <a:xfrm>
            <a:off x="3007740" y="5525560"/>
            <a:ext cx="4749282" cy="369332"/>
          </a:xfrm>
          <a:prstGeom prst="rect">
            <a:avLst/>
          </a:prstGeom>
          <a:noFill/>
        </p:spPr>
        <p:txBody>
          <a:bodyPr wrap="square" rtlCol="0">
            <a:spAutoFit/>
          </a:bodyPr>
          <a:lstStyle/>
          <a:p>
            <a:r>
              <a:rPr lang="en-US" dirty="0">
                <a:latin typeface="Rotis Sans Serif Std" panose="020B0503030202020304" pitchFamily="34" charset="77"/>
              </a:rPr>
              <a:t>Figure 16: Example GAF</a:t>
            </a:r>
          </a:p>
        </p:txBody>
      </p:sp>
      <p:pic>
        <p:nvPicPr>
          <p:cNvPr id="8" name="Picture 7">
            <a:extLst>
              <a:ext uri="{FF2B5EF4-FFF2-40B4-BE49-F238E27FC236}">
                <a16:creationId xmlns:a16="http://schemas.microsoft.com/office/drawing/2014/main" id="{81CA4D43-8087-DD5E-21CC-E79063A426A4}"/>
              </a:ext>
            </a:extLst>
          </p:cNvPr>
          <p:cNvPicPr>
            <a:picLocks noChangeAspect="1"/>
          </p:cNvPicPr>
          <p:nvPr/>
        </p:nvPicPr>
        <p:blipFill>
          <a:blip r:embed="rId3"/>
          <a:stretch>
            <a:fillRect/>
          </a:stretch>
        </p:blipFill>
        <p:spPr>
          <a:xfrm>
            <a:off x="3007740" y="1951446"/>
            <a:ext cx="9184260" cy="3574114"/>
          </a:xfrm>
          <a:prstGeom prst="rect">
            <a:avLst/>
          </a:prstGeom>
        </p:spPr>
      </p:pic>
    </p:spTree>
    <p:extLst>
      <p:ext uri="{BB962C8B-B14F-4D97-AF65-F5344CB8AC3E}">
        <p14:creationId xmlns:p14="http://schemas.microsoft.com/office/powerpoint/2010/main" val="149249561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a:xfrm>
            <a:off x="527222" y="493615"/>
            <a:ext cx="10826578" cy="356049"/>
          </a:xfrm>
        </p:spPr>
        <p:txBody>
          <a:bodyPr>
            <a:normAutofit fontScale="90000"/>
          </a:bodyPr>
          <a:lstStyle/>
          <a:p>
            <a:r>
              <a:rPr lang="en-US" sz="2800" dirty="0"/>
              <a:t>Conversion process to image.</a:t>
            </a:r>
          </a:p>
        </p:txBody>
      </p:sp>
      <p:sp>
        <p:nvSpPr>
          <p:cNvPr id="5" name="Inhaltsplatzhalter 4"/>
          <p:cNvSpPr>
            <a:spLocks noGrp="1"/>
          </p:cNvSpPr>
          <p:nvPr>
            <p:ph idx="1"/>
          </p:nvPr>
        </p:nvSpPr>
        <p:spPr>
          <a:xfrm>
            <a:off x="527222" y="1027688"/>
            <a:ext cx="10826578" cy="5149275"/>
          </a:xfrm>
        </p:spPr>
        <p:txBody>
          <a:bodyPr>
            <a:normAutofit/>
          </a:bodyPr>
          <a:lstStyle/>
          <a:p>
            <a:pPr marL="342900" indent="-342900">
              <a:buFont typeface="Arial" panose="020B0604020202020204" pitchFamily="34" charset="0"/>
              <a:buChar char="•"/>
            </a:pPr>
            <a:r>
              <a:rPr lang="en-US" sz="1800" dirty="0"/>
              <a:t>Example: Mel Spectrogram</a:t>
            </a:r>
          </a:p>
          <a:p>
            <a:pPr marL="342900" indent="-342900">
              <a:buFont typeface="Arial" panose="020B0604020202020204" pitchFamily="34" charset="0"/>
              <a:buChar char="•"/>
            </a:pPr>
            <a:r>
              <a:rPr lang="en-US" sz="1800" dirty="0" err="1"/>
              <a:t>w_stft</a:t>
            </a:r>
            <a:r>
              <a:rPr lang="en-US" sz="1800" dirty="0"/>
              <a:t> = fs </a:t>
            </a:r>
          </a:p>
          <a:p>
            <a:pPr marL="342900" indent="-342900">
              <a:buFont typeface="Arial" panose="020B0604020202020204" pitchFamily="34" charset="0"/>
              <a:buChar char="•"/>
            </a:pPr>
            <a:r>
              <a:rPr lang="en-US" sz="1800" dirty="0" err="1"/>
              <a:t>h_size</a:t>
            </a:r>
            <a:r>
              <a:rPr lang="en-US" sz="1800" dirty="0"/>
              <a:t> = fs / 20</a:t>
            </a:r>
          </a:p>
          <a:p>
            <a:pPr marL="342900" indent="-342900">
              <a:buFont typeface="Arial" panose="020B0604020202020204" pitchFamily="34" charset="0"/>
              <a:buChar char="•"/>
            </a:pPr>
            <a:r>
              <a:rPr lang="en-US" sz="1800" dirty="0" err="1"/>
              <a:t>window_name</a:t>
            </a:r>
            <a:r>
              <a:rPr lang="en-US" sz="1800" dirty="0"/>
              <a:t> = “</a:t>
            </a:r>
            <a:r>
              <a:rPr lang="en-US" sz="1800" dirty="0" err="1"/>
              <a:t>hann</a:t>
            </a:r>
            <a:r>
              <a:rPr lang="en-US" sz="1800" dirty="0"/>
              <a:t>”</a:t>
            </a:r>
          </a:p>
          <a:p>
            <a:pPr marL="342900" indent="-342900">
              <a:buFont typeface="Arial" panose="020B0604020202020204" pitchFamily="34" charset="0"/>
              <a:buChar char="•"/>
            </a:pPr>
            <a:r>
              <a:rPr lang="en-US" sz="1800" dirty="0" err="1"/>
              <a:t>n_mels</a:t>
            </a:r>
            <a:r>
              <a:rPr lang="en-US" sz="1800" dirty="0"/>
              <a:t> = 100</a:t>
            </a:r>
          </a:p>
          <a:p>
            <a:pPr marL="342900" indent="-342900">
              <a:buFont typeface="Arial" panose="020B0604020202020204" pitchFamily="34" charset="0"/>
              <a:buChar char="•"/>
            </a:pPr>
            <a:endParaRPr lang="en-US" sz="1800" dirty="0"/>
          </a:p>
          <a:p>
            <a:endParaRPr lang="en-US" sz="2000" noProof="0" dirty="0"/>
          </a:p>
        </p:txBody>
      </p:sp>
      <p:sp>
        <p:nvSpPr>
          <p:cNvPr id="2" name="Footer Placeholder 1">
            <a:extLst>
              <a:ext uri="{FF2B5EF4-FFF2-40B4-BE49-F238E27FC236}">
                <a16:creationId xmlns:a16="http://schemas.microsoft.com/office/drawing/2014/main" id="{F57D09D8-55EB-F516-279E-8D27D956B9E6}"/>
              </a:ext>
            </a:extLst>
          </p:cNvPr>
          <p:cNvSpPr>
            <a:spLocks noGrp="1"/>
          </p:cNvSpPr>
          <p:nvPr>
            <p:ph type="ftr" sz="quarter" idx="3"/>
          </p:nvPr>
        </p:nvSpPr>
        <p:spPr/>
        <p:txBody>
          <a:bodyPr/>
          <a:lstStyle/>
          <a:p>
            <a:pPr>
              <a:defRPr/>
            </a:pPr>
            <a:r>
              <a:rPr lang="de-DE" altLang="de-DE" b="1"/>
              <a:t>Pham Anh Khoa, 23.05.2023</a:t>
            </a:r>
            <a:endParaRPr lang="de-DE" altLang="de-DE"/>
          </a:p>
        </p:txBody>
      </p:sp>
      <p:sp>
        <p:nvSpPr>
          <p:cNvPr id="3" name="TextBox 2">
            <a:extLst>
              <a:ext uri="{FF2B5EF4-FFF2-40B4-BE49-F238E27FC236}">
                <a16:creationId xmlns:a16="http://schemas.microsoft.com/office/drawing/2014/main" id="{622B0894-A36C-064F-3BBC-FFDD41B628BB}"/>
              </a:ext>
            </a:extLst>
          </p:cNvPr>
          <p:cNvSpPr txBox="1"/>
          <p:nvPr/>
        </p:nvSpPr>
        <p:spPr>
          <a:xfrm>
            <a:off x="2908818" y="5903089"/>
            <a:ext cx="4749282" cy="369332"/>
          </a:xfrm>
          <a:prstGeom prst="rect">
            <a:avLst/>
          </a:prstGeom>
          <a:noFill/>
        </p:spPr>
        <p:txBody>
          <a:bodyPr wrap="square" rtlCol="0">
            <a:spAutoFit/>
          </a:bodyPr>
          <a:lstStyle/>
          <a:p>
            <a:r>
              <a:rPr lang="en-US" dirty="0">
                <a:latin typeface="Rotis Sans Serif Std" panose="020B0503030202020304" pitchFamily="34" charset="77"/>
              </a:rPr>
              <a:t>Figure 17: Example MS</a:t>
            </a:r>
          </a:p>
        </p:txBody>
      </p:sp>
      <p:pic>
        <p:nvPicPr>
          <p:cNvPr id="6" name="Picture 5">
            <a:extLst>
              <a:ext uri="{FF2B5EF4-FFF2-40B4-BE49-F238E27FC236}">
                <a16:creationId xmlns:a16="http://schemas.microsoft.com/office/drawing/2014/main" id="{8B7A89F9-F69E-3FDF-9CD2-650B5D9388AA}"/>
              </a:ext>
            </a:extLst>
          </p:cNvPr>
          <p:cNvPicPr>
            <a:picLocks noChangeAspect="1"/>
          </p:cNvPicPr>
          <p:nvPr/>
        </p:nvPicPr>
        <p:blipFill>
          <a:blip r:embed="rId3"/>
          <a:stretch>
            <a:fillRect/>
          </a:stretch>
        </p:blipFill>
        <p:spPr>
          <a:xfrm>
            <a:off x="2908818" y="2445052"/>
            <a:ext cx="9283182" cy="3458037"/>
          </a:xfrm>
          <a:prstGeom prst="rect">
            <a:avLst/>
          </a:prstGeom>
        </p:spPr>
      </p:pic>
    </p:spTree>
    <p:extLst>
      <p:ext uri="{BB962C8B-B14F-4D97-AF65-F5344CB8AC3E}">
        <p14:creationId xmlns:p14="http://schemas.microsoft.com/office/powerpoint/2010/main" val="417989147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a:xfrm>
            <a:off x="527222" y="493615"/>
            <a:ext cx="10826578" cy="356049"/>
          </a:xfrm>
        </p:spPr>
        <p:txBody>
          <a:bodyPr>
            <a:normAutofit fontScale="90000"/>
          </a:bodyPr>
          <a:lstStyle/>
          <a:p>
            <a:r>
              <a:rPr lang="en-US" sz="2800" dirty="0"/>
              <a:t>Conversion process to image.</a:t>
            </a:r>
          </a:p>
        </p:txBody>
      </p:sp>
      <p:sp>
        <p:nvSpPr>
          <p:cNvPr id="5" name="Inhaltsplatzhalter 4"/>
          <p:cNvSpPr>
            <a:spLocks noGrp="1"/>
          </p:cNvSpPr>
          <p:nvPr>
            <p:ph idx="1"/>
          </p:nvPr>
        </p:nvSpPr>
        <p:spPr>
          <a:xfrm>
            <a:off x="527222" y="1027688"/>
            <a:ext cx="10826578" cy="5149275"/>
          </a:xfrm>
        </p:spPr>
        <p:txBody>
          <a:bodyPr>
            <a:normAutofit/>
          </a:bodyPr>
          <a:lstStyle/>
          <a:p>
            <a:pPr marL="342900" indent="-342900">
              <a:buFont typeface="Arial" panose="020B0604020202020204" pitchFamily="34" charset="0"/>
              <a:buChar char="•"/>
            </a:pPr>
            <a:r>
              <a:rPr lang="en-US" sz="1800" noProof="0" dirty="0" err="1"/>
              <a:t>Exa</a:t>
            </a:r>
            <a:r>
              <a:rPr lang="en-US" sz="1800" dirty="0" err="1"/>
              <a:t>mple</a:t>
            </a:r>
            <a:r>
              <a:rPr lang="en-US" sz="1800" noProof="0" dirty="0"/>
              <a:t>: Recurrence </a:t>
            </a:r>
            <a:r>
              <a:rPr lang="en-US" sz="1800" dirty="0"/>
              <a:t>Plot</a:t>
            </a:r>
            <a:r>
              <a:rPr lang="en-US" sz="1800" noProof="0" dirty="0"/>
              <a:t>.</a:t>
            </a:r>
          </a:p>
          <a:p>
            <a:pPr marL="342900" indent="-342900">
              <a:buFont typeface="Arial" panose="020B0604020202020204" pitchFamily="34" charset="0"/>
              <a:buChar char="•"/>
            </a:pPr>
            <a:r>
              <a:rPr lang="en-US" sz="1800" noProof="0" dirty="0" err="1"/>
              <a:t>w_size</a:t>
            </a:r>
            <a:r>
              <a:rPr lang="en-US" sz="1800" noProof="0" dirty="0"/>
              <a:t> = 2560, </a:t>
            </a:r>
            <a:r>
              <a:rPr lang="en-US" sz="1800" noProof="0" dirty="0" err="1"/>
              <a:t>hop_size</a:t>
            </a:r>
            <a:r>
              <a:rPr lang="en-US" sz="1800" noProof="0" dirty="0"/>
              <a:t> = 2560.</a:t>
            </a:r>
          </a:p>
          <a:p>
            <a:pPr marL="342900" indent="-342900">
              <a:buFont typeface="Arial" panose="020B0604020202020204" pitchFamily="34" charset="0"/>
              <a:buChar char="•"/>
            </a:pPr>
            <a:r>
              <a:rPr lang="en-US" sz="1800" dirty="0"/>
              <a:t>d</a:t>
            </a:r>
            <a:r>
              <a:rPr lang="en-US" sz="1800" noProof="0" dirty="0" err="1"/>
              <a:t>imensio</a:t>
            </a:r>
            <a:r>
              <a:rPr lang="en-US" sz="1800" dirty="0"/>
              <a:t>n = 1, </a:t>
            </a:r>
            <a:r>
              <a:rPr lang="en-US" sz="1800" dirty="0" err="1"/>
              <a:t>time_delay</a:t>
            </a:r>
            <a:r>
              <a:rPr lang="en-US" sz="1800" dirty="0"/>
              <a:t> = 1.</a:t>
            </a:r>
            <a:endParaRPr lang="en-US" sz="1800" noProof="0" dirty="0"/>
          </a:p>
          <a:p>
            <a:pPr marL="342900" indent="-342900">
              <a:buFont typeface="Arial" panose="020B0604020202020204" pitchFamily="34" charset="0"/>
              <a:buChar char="•"/>
            </a:pPr>
            <a:r>
              <a:rPr lang="en-US" sz="1800" dirty="0"/>
              <a:t>threshold = ”distance”, percentage = 20.</a:t>
            </a:r>
          </a:p>
          <a:p>
            <a:pPr marL="342900" indent="-342900">
              <a:buFont typeface="Arial" panose="020B0604020202020204" pitchFamily="34" charset="0"/>
              <a:buChar char="•"/>
            </a:pPr>
            <a:endParaRPr lang="en-US" sz="2000" noProof="0" dirty="0"/>
          </a:p>
        </p:txBody>
      </p:sp>
      <p:sp>
        <p:nvSpPr>
          <p:cNvPr id="2" name="Footer Placeholder 1">
            <a:extLst>
              <a:ext uri="{FF2B5EF4-FFF2-40B4-BE49-F238E27FC236}">
                <a16:creationId xmlns:a16="http://schemas.microsoft.com/office/drawing/2014/main" id="{F57D09D8-55EB-F516-279E-8D27D956B9E6}"/>
              </a:ext>
            </a:extLst>
          </p:cNvPr>
          <p:cNvSpPr>
            <a:spLocks noGrp="1"/>
          </p:cNvSpPr>
          <p:nvPr>
            <p:ph type="ftr" sz="quarter" idx="3"/>
          </p:nvPr>
        </p:nvSpPr>
        <p:spPr/>
        <p:txBody>
          <a:bodyPr/>
          <a:lstStyle/>
          <a:p>
            <a:pPr>
              <a:defRPr/>
            </a:pPr>
            <a:r>
              <a:rPr lang="de-DE" altLang="de-DE" b="1"/>
              <a:t>Pham Anh Khoa, 23.05.2023</a:t>
            </a:r>
            <a:endParaRPr lang="de-DE" altLang="de-DE"/>
          </a:p>
        </p:txBody>
      </p:sp>
      <p:pic>
        <p:nvPicPr>
          <p:cNvPr id="12" name="Picture 11">
            <a:extLst>
              <a:ext uri="{FF2B5EF4-FFF2-40B4-BE49-F238E27FC236}">
                <a16:creationId xmlns:a16="http://schemas.microsoft.com/office/drawing/2014/main" id="{48E134F7-5D3C-D711-A52E-72B8B9AE28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7704" y="488396"/>
            <a:ext cx="3103503" cy="2588573"/>
          </a:xfrm>
          <a:prstGeom prst="rect">
            <a:avLst/>
          </a:prstGeom>
        </p:spPr>
      </p:pic>
      <p:pic>
        <p:nvPicPr>
          <p:cNvPr id="8" name="Picture 7">
            <a:extLst>
              <a:ext uri="{FF2B5EF4-FFF2-40B4-BE49-F238E27FC236}">
                <a16:creationId xmlns:a16="http://schemas.microsoft.com/office/drawing/2014/main" id="{69EB864D-B9B8-BE77-2F9A-05166743F93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64210" y="3463583"/>
            <a:ext cx="2962366" cy="2483259"/>
          </a:xfrm>
          <a:prstGeom prst="rect">
            <a:avLst/>
          </a:prstGeom>
        </p:spPr>
      </p:pic>
      <p:pic>
        <p:nvPicPr>
          <p:cNvPr id="10" name="Picture 9">
            <a:extLst>
              <a:ext uri="{FF2B5EF4-FFF2-40B4-BE49-F238E27FC236}">
                <a16:creationId xmlns:a16="http://schemas.microsoft.com/office/drawing/2014/main" id="{CA2E3378-0766-7112-C24A-98382F6462A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68616" y="3463583"/>
            <a:ext cx="3053013" cy="2588573"/>
          </a:xfrm>
          <a:prstGeom prst="rect">
            <a:avLst/>
          </a:prstGeom>
        </p:spPr>
      </p:pic>
      <p:pic>
        <p:nvPicPr>
          <p:cNvPr id="13" name="Picture 12">
            <a:extLst>
              <a:ext uri="{FF2B5EF4-FFF2-40B4-BE49-F238E27FC236}">
                <a16:creationId xmlns:a16="http://schemas.microsoft.com/office/drawing/2014/main" id="{E08569A4-0A02-5BB6-EF54-332BD6FDE68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963670" y="3467183"/>
            <a:ext cx="2962366" cy="2479659"/>
          </a:xfrm>
          <a:prstGeom prst="rect">
            <a:avLst/>
          </a:prstGeom>
        </p:spPr>
      </p:pic>
      <p:sp>
        <p:nvSpPr>
          <p:cNvPr id="15" name="TextBox 14">
            <a:extLst>
              <a:ext uri="{FF2B5EF4-FFF2-40B4-BE49-F238E27FC236}">
                <a16:creationId xmlns:a16="http://schemas.microsoft.com/office/drawing/2014/main" id="{4012D533-28DD-BE00-241E-2711D02DE37C}"/>
              </a:ext>
            </a:extLst>
          </p:cNvPr>
          <p:cNvSpPr txBox="1"/>
          <p:nvPr/>
        </p:nvSpPr>
        <p:spPr>
          <a:xfrm>
            <a:off x="1864210" y="6000272"/>
            <a:ext cx="4749282" cy="369332"/>
          </a:xfrm>
          <a:prstGeom prst="rect">
            <a:avLst/>
          </a:prstGeom>
          <a:noFill/>
        </p:spPr>
        <p:txBody>
          <a:bodyPr wrap="square" rtlCol="0">
            <a:spAutoFit/>
          </a:bodyPr>
          <a:lstStyle/>
          <a:p>
            <a:r>
              <a:rPr lang="en-US" dirty="0">
                <a:latin typeface="Rotis Sans Serif Std" panose="020B0503030202020304" pitchFamily="34" charset="77"/>
              </a:rPr>
              <a:t>Figure 18: Example RP.</a:t>
            </a:r>
          </a:p>
        </p:txBody>
      </p:sp>
      <p:cxnSp>
        <p:nvCxnSpPr>
          <p:cNvPr id="6" name="Straight Arrow Connector 5">
            <a:extLst>
              <a:ext uri="{FF2B5EF4-FFF2-40B4-BE49-F238E27FC236}">
                <a16:creationId xmlns:a16="http://schemas.microsoft.com/office/drawing/2014/main" id="{E84592D4-34F3-2937-1F4E-0B5215AE63B0}"/>
              </a:ext>
            </a:extLst>
          </p:cNvPr>
          <p:cNvCxnSpPr>
            <a:endCxn id="8" idx="0"/>
          </p:cNvCxnSpPr>
          <p:nvPr/>
        </p:nvCxnSpPr>
        <p:spPr>
          <a:xfrm flipH="1">
            <a:off x="3345393" y="1674421"/>
            <a:ext cx="2342888" cy="1789162"/>
          </a:xfrm>
          <a:prstGeom prst="straightConnector1">
            <a:avLst/>
          </a:prstGeom>
          <a:ln w="25400">
            <a:solidFill>
              <a:schemeClr val="accent2"/>
            </a:solidFill>
            <a:tailEnd type="triangle"/>
          </a:ln>
        </p:spPr>
        <p:style>
          <a:lnRef idx="1">
            <a:schemeClr val="accent2"/>
          </a:lnRef>
          <a:fillRef idx="0">
            <a:schemeClr val="accent2"/>
          </a:fillRef>
          <a:effectRef idx="0">
            <a:schemeClr val="accent2"/>
          </a:effectRef>
          <a:fontRef idx="minor">
            <a:schemeClr val="tx1"/>
          </a:fontRef>
        </p:style>
      </p:cxnSp>
      <p:cxnSp>
        <p:nvCxnSpPr>
          <p:cNvPr id="9" name="Straight Arrow Connector 8">
            <a:extLst>
              <a:ext uri="{FF2B5EF4-FFF2-40B4-BE49-F238E27FC236}">
                <a16:creationId xmlns:a16="http://schemas.microsoft.com/office/drawing/2014/main" id="{A000BC72-C2A3-9515-A6BD-20E6734E796F}"/>
              </a:ext>
            </a:extLst>
          </p:cNvPr>
          <p:cNvCxnSpPr>
            <a:endCxn id="13" idx="0"/>
          </p:cNvCxnSpPr>
          <p:nvPr/>
        </p:nvCxnSpPr>
        <p:spPr>
          <a:xfrm>
            <a:off x="8051470" y="1686296"/>
            <a:ext cx="2393383" cy="1780887"/>
          </a:xfrm>
          <a:prstGeom prst="straightConnector1">
            <a:avLst/>
          </a:prstGeom>
          <a:ln w="25400">
            <a:solidFill>
              <a:schemeClr val="accent2"/>
            </a:solidFill>
            <a:tailEnd type="triangle"/>
          </a:ln>
        </p:spPr>
        <p:style>
          <a:lnRef idx="1">
            <a:schemeClr val="accent2"/>
          </a:lnRef>
          <a:fillRef idx="0">
            <a:schemeClr val="accent2"/>
          </a:fillRef>
          <a:effectRef idx="0">
            <a:schemeClr val="accent2"/>
          </a:effectRef>
          <a:fontRef idx="minor">
            <a:schemeClr val="tx1"/>
          </a:fontRef>
        </p:style>
      </p:cxnSp>
      <p:cxnSp>
        <p:nvCxnSpPr>
          <p:cNvPr id="14" name="Elbow Connector 13">
            <a:extLst>
              <a:ext uri="{FF2B5EF4-FFF2-40B4-BE49-F238E27FC236}">
                <a16:creationId xmlns:a16="http://schemas.microsoft.com/office/drawing/2014/main" id="{699B800F-9A25-BF56-AD9B-D164846006DF}"/>
              </a:ext>
            </a:extLst>
          </p:cNvPr>
          <p:cNvCxnSpPr/>
          <p:nvPr/>
        </p:nvCxnSpPr>
        <p:spPr>
          <a:xfrm rot="5400000">
            <a:off x="5706860" y="2275321"/>
            <a:ext cx="1789162" cy="587363"/>
          </a:xfrm>
          <a:prstGeom prst="bentConnector3">
            <a:avLst/>
          </a:prstGeom>
          <a:ln w="25400">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55528557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a:xfrm>
            <a:off x="527222" y="493615"/>
            <a:ext cx="10826578" cy="356049"/>
          </a:xfrm>
        </p:spPr>
        <p:txBody>
          <a:bodyPr>
            <a:normAutofit fontScale="90000"/>
          </a:bodyPr>
          <a:lstStyle/>
          <a:p>
            <a:r>
              <a:rPr lang="en-US" sz="2800" dirty="0"/>
              <a:t>Conversion process to image.</a:t>
            </a:r>
          </a:p>
        </p:txBody>
      </p:sp>
      <p:sp>
        <p:nvSpPr>
          <p:cNvPr id="5" name="Inhaltsplatzhalter 4"/>
          <p:cNvSpPr>
            <a:spLocks noGrp="1"/>
          </p:cNvSpPr>
          <p:nvPr>
            <p:ph idx="1"/>
          </p:nvPr>
        </p:nvSpPr>
        <p:spPr>
          <a:xfrm>
            <a:off x="527222" y="1027688"/>
            <a:ext cx="10826578" cy="5149275"/>
          </a:xfrm>
        </p:spPr>
        <p:txBody>
          <a:bodyPr>
            <a:normAutofit/>
          </a:bodyPr>
          <a:lstStyle/>
          <a:p>
            <a:pPr marL="342900" indent="-342900">
              <a:buFont typeface="Arial" panose="020B0604020202020204" pitchFamily="34" charset="0"/>
              <a:buChar char="•"/>
            </a:pPr>
            <a:r>
              <a:rPr lang="en-US" sz="1800" noProof="0" dirty="0" err="1"/>
              <a:t>Exa</a:t>
            </a:r>
            <a:r>
              <a:rPr lang="en-US" sz="1800" dirty="0" err="1"/>
              <a:t>mple</a:t>
            </a:r>
            <a:r>
              <a:rPr lang="en-US" sz="1800" noProof="0" dirty="0"/>
              <a:t>: Mel Spectrogram</a:t>
            </a:r>
          </a:p>
          <a:p>
            <a:pPr marL="342900" indent="-342900">
              <a:buFont typeface="Arial" panose="020B0604020202020204" pitchFamily="34" charset="0"/>
              <a:buChar char="•"/>
            </a:pPr>
            <a:r>
              <a:rPr lang="en-US" sz="1800" noProof="0" dirty="0" err="1"/>
              <a:t>w_size</a:t>
            </a:r>
            <a:r>
              <a:rPr lang="en-US" sz="1800" noProof="0" dirty="0"/>
              <a:t> = 25600, </a:t>
            </a:r>
            <a:r>
              <a:rPr lang="en-US" sz="1800" noProof="0" dirty="0" err="1"/>
              <a:t>hop_size</a:t>
            </a:r>
            <a:r>
              <a:rPr lang="en-US" sz="1800" noProof="0" dirty="0"/>
              <a:t> = 2560</a:t>
            </a:r>
          </a:p>
          <a:p>
            <a:pPr marL="342900" indent="-342900">
              <a:buFont typeface="Arial" panose="020B0604020202020204" pitchFamily="34" charset="0"/>
              <a:buChar char="•"/>
            </a:pPr>
            <a:r>
              <a:rPr lang="en-US" sz="1800" noProof="0" dirty="0" err="1"/>
              <a:t>w_stft</a:t>
            </a:r>
            <a:r>
              <a:rPr lang="en-US" sz="1800" noProof="0" dirty="0"/>
              <a:t> = 2560 and </a:t>
            </a:r>
            <a:r>
              <a:rPr lang="en-US" sz="1800" noProof="0" dirty="0" err="1"/>
              <a:t>h_size</a:t>
            </a:r>
            <a:r>
              <a:rPr lang="en-US" sz="1800" dirty="0"/>
              <a:t> = 256</a:t>
            </a:r>
          </a:p>
          <a:p>
            <a:pPr marL="342900" indent="-342900">
              <a:buFont typeface="Arial" panose="020B0604020202020204" pitchFamily="34" charset="0"/>
              <a:buChar char="•"/>
            </a:pPr>
            <a:r>
              <a:rPr lang="en-US" sz="1800" dirty="0" err="1"/>
              <a:t>n_mels</a:t>
            </a:r>
            <a:r>
              <a:rPr lang="en-US" sz="1800" dirty="0"/>
              <a:t> = 256</a:t>
            </a:r>
          </a:p>
          <a:p>
            <a:endParaRPr lang="en-US" sz="2000" noProof="0" dirty="0"/>
          </a:p>
        </p:txBody>
      </p:sp>
      <p:sp>
        <p:nvSpPr>
          <p:cNvPr id="2" name="Footer Placeholder 1">
            <a:extLst>
              <a:ext uri="{FF2B5EF4-FFF2-40B4-BE49-F238E27FC236}">
                <a16:creationId xmlns:a16="http://schemas.microsoft.com/office/drawing/2014/main" id="{F57D09D8-55EB-F516-279E-8D27D956B9E6}"/>
              </a:ext>
            </a:extLst>
          </p:cNvPr>
          <p:cNvSpPr>
            <a:spLocks noGrp="1"/>
          </p:cNvSpPr>
          <p:nvPr>
            <p:ph type="ftr" sz="quarter" idx="3"/>
          </p:nvPr>
        </p:nvSpPr>
        <p:spPr/>
        <p:txBody>
          <a:bodyPr/>
          <a:lstStyle/>
          <a:p>
            <a:pPr>
              <a:defRPr/>
            </a:pPr>
            <a:r>
              <a:rPr lang="de-DE" altLang="de-DE" b="1"/>
              <a:t>Pham Anh Khoa, 23.05.2023</a:t>
            </a:r>
            <a:endParaRPr lang="de-DE" altLang="de-DE"/>
          </a:p>
        </p:txBody>
      </p:sp>
      <p:pic>
        <p:nvPicPr>
          <p:cNvPr id="12" name="Picture 11">
            <a:extLst>
              <a:ext uri="{FF2B5EF4-FFF2-40B4-BE49-F238E27FC236}">
                <a16:creationId xmlns:a16="http://schemas.microsoft.com/office/drawing/2014/main" id="{48E134F7-5D3C-D711-A52E-72B8B9AE28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11649" y="407541"/>
            <a:ext cx="3103503" cy="2588573"/>
          </a:xfrm>
          <a:prstGeom prst="rect">
            <a:avLst/>
          </a:prstGeom>
        </p:spPr>
      </p:pic>
      <p:pic>
        <p:nvPicPr>
          <p:cNvPr id="10" name="Picture 9">
            <a:extLst>
              <a:ext uri="{FF2B5EF4-FFF2-40B4-BE49-F238E27FC236}">
                <a16:creationId xmlns:a16="http://schemas.microsoft.com/office/drawing/2014/main" id="{2C3A2817-5FBF-6DF1-A9A2-24AB0952E02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36884" y="3101838"/>
            <a:ext cx="3130372" cy="2705793"/>
          </a:xfrm>
          <a:prstGeom prst="rect">
            <a:avLst/>
          </a:prstGeom>
        </p:spPr>
      </p:pic>
      <p:pic>
        <p:nvPicPr>
          <p:cNvPr id="13" name="Picture 12">
            <a:extLst>
              <a:ext uri="{FF2B5EF4-FFF2-40B4-BE49-F238E27FC236}">
                <a16:creationId xmlns:a16="http://schemas.microsoft.com/office/drawing/2014/main" id="{214953C8-05FA-A7F8-C964-17182080FBE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11649" y="3105911"/>
            <a:ext cx="3228651" cy="2804612"/>
          </a:xfrm>
          <a:prstGeom prst="rect">
            <a:avLst/>
          </a:prstGeom>
        </p:spPr>
      </p:pic>
      <p:pic>
        <p:nvPicPr>
          <p:cNvPr id="16" name="Picture 15">
            <a:extLst>
              <a:ext uri="{FF2B5EF4-FFF2-40B4-BE49-F238E27FC236}">
                <a16:creationId xmlns:a16="http://schemas.microsoft.com/office/drawing/2014/main" id="{4DB44405-2FDA-D370-05D9-1B39FB6D037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69150" y="3095927"/>
            <a:ext cx="3145915" cy="2804612"/>
          </a:xfrm>
          <a:prstGeom prst="rect">
            <a:avLst/>
          </a:prstGeom>
        </p:spPr>
      </p:pic>
      <p:sp>
        <p:nvSpPr>
          <p:cNvPr id="17" name="TextBox 16">
            <a:extLst>
              <a:ext uri="{FF2B5EF4-FFF2-40B4-BE49-F238E27FC236}">
                <a16:creationId xmlns:a16="http://schemas.microsoft.com/office/drawing/2014/main" id="{D4F9C179-A656-6DD8-CE4E-A757F6D45355}"/>
              </a:ext>
            </a:extLst>
          </p:cNvPr>
          <p:cNvSpPr txBox="1"/>
          <p:nvPr/>
        </p:nvSpPr>
        <p:spPr>
          <a:xfrm>
            <a:off x="1801352" y="5900539"/>
            <a:ext cx="4749282" cy="369332"/>
          </a:xfrm>
          <a:prstGeom prst="rect">
            <a:avLst/>
          </a:prstGeom>
          <a:noFill/>
        </p:spPr>
        <p:txBody>
          <a:bodyPr wrap="square" rtlCol="0">
            <a:spAutoFit/>
          </a:bodyPr>
          <a:lstStyle/>
          <a:p>
            <a:r>
              <a:rPr lang="en-US" dirty="0">
                <a:latin typeface="Rotis Sans Serif Std" panose="020B0503030202020304" pitchFamily="34" charset="77"/>
              </a:rPr>
              <a:t>Figure 19: Example MS</a:t>
            </a:r>
          </a:p>
        </p:txBody>
      </p:sp>
      <p:cxnSp>
        <p:nvCxnSpPr>
          <p:cNvPr id="8" name="Straight Arrow Connector 7">
            <a:extLst>
              <a:ext uri="{FF2B5EF4-FFF2-40B4-BE49-F238E27FC236}">
                <a16:creationId xmlns:a16="http://schemas.microsoft.com/office/drawing/2014/main" id="{5E91F0B9-9632-1E30-45F4-F9135FBEC8F2}"/>
              </a:ext>
            </a:extLst>
          </p:cNvPr>
          <p:cNvCxnSpPr>
            <a:endCxn id="16" idx="0"/>
          </p:cNvCxnSpPr>
          <p:nvPr/>
        </p:nvCxnSpPr>
        <p:spPr>
          <a:xfrm flipH="1">
            <a:off x="3442108" y="1595718"/>
            <a:ext cx="2295304" cy="1500209"/>
          </a:xfrm>
          <a:prstGeom prst="straightConnector1">
            <a:avLst/>
          </a:prstGeom>
          <a:ln w="25400">
            <a:tailEnd type="triangle"/>
          </a:ln>
        </p:spPr>
        <p:style>
          <a:lnRef idx="1">
            <a:schemeClr val="accent2"/>
          </a:lnRef>
          <a:fillRef idx="0">
            <a:schemeClr val="accent2"/>
          </a:fillRef>
          <a:effectRef idx="0">
            <a:schemeClr val="accent2"/>
          </a:effectRef>
          <a:fontRef idx="minor">
            <a:schemeClr val="tx1"/>
          </a:fontRef>
        </p:style>
      </p:cxnSp>
      <p:cxnSp>
        <p:nvCxnSpPr>
          <p:cNvPr id="14" name="Elbow Connector 13">
            <a:extLst>
              <a:ext uri="{FF2B5EF4-FFF2-40B4-BE49-F238E27FC236}">
                <a16:creationId xmlns:a16="http://schemas.microsoft.com/office/drawing/2014/main" id="{5CDE50EB-A3E9-908B-3610-CD59E1E50A4C}"/>
              </a:ext>
            </a:extLst>
          </p:cNvPr>
          <p:cNvCxnSpPr/>
          <p:nvPr/>
        </p:nvCxnSpPr>
        <p:spPr>
          <a:xfrm rot="5400000">
            <a:off x="5813977" y="2083929"/>
            <a:ext cx="1473315" cy="550680"/>
          </a:xfrm>
          <a:prstGeom prst="bentConnector3">
            <a:avLst/>
          </a:prstGeom>
          <a:ln w="25400">
            <a:tailEnd type="triangle"/>
          </a:ln>
        </p:spPr>
        <p:style>
          <a:lnRef idx="1">
            <a:schemeClr val="accent2"/>
          </a:lnRef>
          <a:fillRef idx="0">
            <a:schemeClr val="accent2"/>
          </a:fillRef>
          <a:effectRef idx="0">
            <a:schemeClr val="accent2"/>
          </a:effectRef>
          <a:fontRef idx="minor">
            <a:schemeClr val="tx1"/>
          </a:fontRef>
        </p:style>
      </p:cxnSp>
      <p:cxnSp>
        <p:nvCxnSpPr>
          <p:cNvPr id="18" name="Straight Arrow Connector 17">
            <a:extLst>
              <a:ext uri="{FF2B5EF4-FFF2-40B4-BE49-F238E27FC236}">
                <a16:creationId xmlns:a16="http://schemas.microsoft.com/office/drawing/2014/main" id="{AB347FF8-5626-32B1-DA3D-51444495A3E3}"/>
              </a:ext>
            </a:extLst>
          </p:cNvPr>
          <p:cNvCxnSpPr>
            <a:endCxn id="10" idx="0"/>
          </p:cNvCxnSpPr>
          <p:nvPr/>
        </p:nvCxnSpPr>
        <p:spPr>
          <a:xfrm>
            <a:off x="8095129" y="1595718"/>
            <a:ext cx="2106941" cy="1506120"/>
          </a:xfrm>
          <a:prstGeom prst="straightConnector1">
            <a:avLst/>
          </a:prstGeom>
          <a:ln w="25400">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9871478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a:xfrm>
            <a:off x="527222" y="493615"/>
            <a:ext cx="10826578" cy="356049"/>
          </a:xfrm>
        </p:spPr>
        <p:txBody>
          <a:bodyPr>
            <a:normAutofit fontScale="90000"/>
          </a:bodyPr>
          <a:lstStyle/>
          <a:p>
            <a:r>
              <a:rPr lang="en-US" sz="2800" dirty="0"/>
              <a:t>Conversion process to image.</a:t>
            </a:r>
          </a:p>
        </p:txBody>
      </p:sp>
      <p:sp>
        <p:nvSpPr>
          <p:cNvPr id="5" name="Inhaltsplatzhalter 4"/>
          <p:cNvSpPr>
            <a:spLocks noGrp="1"/>
          </p:cNvSpPr>
          <p:nvPr>
            <p:ph idx="1"/>
          </p:nvPr>
        </p:nvSpPr>
        <p:spPr>
          <a:xfrm>
            <a:off x="527222" y="1027688"/>
            <a:ext cx="10826578" cy="5149275"/>
          </a:xfrm>
        </p:spPr>
        <p:txBody>
          <a:bodyPr>
            <a:normAutofit/>
          </a:bodyPr>
          <a:lstStyle/>
          <a:p>
            <a:pPr marL="342900" indent="-342900">
              <a:buFont typeface="Arial" panose="020B0604020202020204" pitchFamily="34" charset="0"/>
              <a:buChar char="•"/>
            </a:pPr>
            <a:r>
              <a:rPr lang="en-US" sz="1800" noProof="0" dirty="0" err="1"/>
              <a:t>Exa</a:t>
            </a:r>
            <a:r>
              <a:rPr lang="en-US" sz="1800" dirty="0" err="1"/>
              <a:t>mple</a:t>
            </a:r>
            <a:r>
              <a:rPr lang="en-US" sz="1800" noProof="0" dirty="0"/>
              <a:t>: </a:t>
            </a:r>
            <a:r>
              <a:rPr lang="en-US" sz="1800" dirty="0"/>
              <a:t>Continuous Wavelet Transform</a:t>
            </a:r>
            <a:endParaRPr lang="en-US" sz="1800" noProof="0" dirty="0"/>
          </a:p>
          <a:p>
            <a:pPr marL="342900" indent="-342900">
              <a:buFont typeface="Arial" panose="020B0604020202020204" pitchFamily="34" charset="0"/>
              <a:buChar char="•"/>
            </a:pPr>
            <a:r>
              <a:rPr lang="en-US" sz="1800" dirty="0"/>
              <a:t>wavelet = “cmor1.5-1”</a:t>
            </a:r>
          </a:p>
          <a:p>
            <a:pPr marL="342900" indent="-342900">
              <a:buFont typeface="Arial" panose="020B0604020202020204" pitchFamily="34" charset="0"/>
              <a:buChar char="•"/>
            </a:pPr>
            <a:r>
              <a:rPr lang="en-US" sz="1800" dirty="0" err="1"/>
              <a:t>min_scale</a:t>
            </a:r>
            <a:r>
              <a:rPr lang="en-US" sz="1800" dirty="0"/>
              <a:t> = 2</a:t>
            </a:r>
          </a:p>
          <a:p>
            <a:pPr marL="342900" indent="-342900">
              <a:buFont typeface="Arial" panose="020B0604020202020204" pitchFamily="34" charset="0"/>
              <a:buChar char="•"/>
            </a:pPr>
            <a:r>
              <a:rPr lang="en-US" sz="1800" dirty="0" err="1"/>
              <a:t>max_scale</a:t>
            </a:r>
            <a:r>
              <a:rPr lang="en-US" sz="1800" dirty="0"/>
              <a:t> = 20</a:t>
            </a:r>
          </a:p>
          <a:p>
            <a:pPr marL="342900" indent="-342900">
              <a:buFont typeface="Arial" panose="020B0604020202020204" pitchFamily="34" charset="0"/>
              <a:buChar char="•"/>
            </a:pPr>
            <a:r>
              <a:rPr lang="en-US" sz="1800" dirty="0" err="1"/>
              <a:t>n_scales</a:t>
            </a:r>
            <a:r>
              <a:rPr lang="en-US" sz="1800" dirty="0"/>
              <a:t> = 250</a:t>
            </a:r>
          </a:p>
          <a:p>
            <a:pPr marL="342900" indent="-342900">
              <a:buFont typeface="Arial" panose="020B0604020202020204" pitchFamily="34" charset="0"/>
              <a:buChar char="•"/>
            </a:pPr>
            <a:endParaRPr lang="en-US" sz="1800" dirty="0"/>
          </a:p>
          <a:p>
            <a:endParaRPr lang="en-US" sz="2000" noProof="0" dirty="0"/>
          </a:p>
        </p:txBody>
      </p:sp>
      <p:sp>
        <p:nvSpPr>
          <p:cNvPr id="2" name="Footer Placeholder 1">
            <a:extLst>
              <a:ext uri="{FF2B5EF4-FFF2-40B4-BE49-F238E27FC236}">
                <a16:creationId xmlns:a16="http://schemas.microsoft.com/office/drawing/2014/main" id="{F57D09D8-55EB-F516-279E-8D27D956B9E6}"/>
              </a:ext>
            </a:extLst>
          </p:cNvPr>
          <p:cNvSpPr>
            <a:spLocks noGrp="1"/>
          </p:cNvSpPr>
          <p:nvPr>
            <p:ph type="ftr" sz="quarter" idx="3"/>
          </p:nvPr>
        </p:nvSpPr>
        <p:spPr/>
        <p:txBody>
          <a:bodyPr/>
          <a:lstStyle/>
          <a:p>
            <a:pPr>
              <a:defRPr/>
            </a:pPr>
            <a:r>
              <a:rPr lang="de-DE" altLang="de-DE" b="1"/>
              <a:t>Pham Anh Khoa, 23.05.2023</a:t>
            </a:r>
            <a:endParaRPr lang="de-DE" altLang="de-DE"/>
          </a:p>
        </p:txBody>
      </p:sp>
      <p:pic>
        <p:nvPicPr>
          <p:cNvPr id="12" name="Picture 11">
            <a:extLst>
              <a:ext uri="{FF2B5EF4-FFF2-40B4-BE49-F238E27FC236}">
                <a16:creationId xmlns:a16="http://schemas.microsoft.com/office/drawing/2014/main" id="{48E134F7-5D3C-D711-A52E-72B8B9AE28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11649" y="407541"/>
            <a:ext cx="3103503" cy="2588573"/>
          </a:xfrm>
          <a:prstGeom prst="rect">
            <a:avLst/>
          </a:prstGeom>
        </p:spPr>
      </p:pic>
      <p:sp>
        <p:nvSpPr>
          <p:cNvPr id="17" name="TextBox 16">
            <a:extLst>
              <a:ext uri="{FF2B5EF4-FFF2-40B4-BE49-F238E27FC236}">
                <a16:creationId xmlns:a16="http://schemas.microsoft.com/office/drawing/2014/main" id="{D4F9C179-A656-6DD8-CE4E-A757F6D45355}"/>
              </a:ext>
            </a:extLst>
          </p:cNvPr>
          <p:cNvSpPr txBox="1"/>
          <p:nvPr/>
        </p:nvSpPr>
        <p:spPr>
          <a:xfrm>
            <a:off x="1801352" y="5900539"/>
            <a:ext cx="4749282" cy="369332"/>
          </a:xfrm>
          <a:prstGeom prst="rect">
            <a:avLst/>
          </a:prstGeom>
          <a:noFill/>
        </p:spPr>
        <p:txBody>
          <a:bodyPr wrap="square" rtlCol="0">
            <a:spAutoFit/>
          </a:bodyPr>
          <a:lstStyle/>
          <a:p>
            <a:r>
              <a:rPr lang="en-US" dirty="0">
                <a:latin typeface="Rotis Sans Serif Std" panose="020B0503030202020304" pitchFamily="34" charset="77"/>
              </a:rPr>
              <a:t>Figure 20: Example CWT</a:t>
            </a:r>
          </a:p>
        </p:txBody>
      </p:sp>
      <p:cxnSp>
        <p:nvCxnSpPr>
          <p:cNvPr id="8" name="Straight Arrow Connector 7">
            <a:extLst>
              <a:ext uri="{FF2B5EF4-FFF2-40B4-BE49-F238E27FC236}">
                <a16:creationId xmlns:a16="http://schemas.microsoft.com/office/drawing/2014/main" id="{5E91F0B9-9632-1E30-45F4-F9135FBEC8F2}"/>
              </a:ext>
            </a:extLst>
          </p:cNvPr>
          <p:cNvCxnSpPr>
            <a:cxnSpLocks/>
          </p:cNvCxnSpPr>
          <p:nvPr/>
        </p:nvCxnSpPr>
        <p:spPr>
          <a:xfrm flipH="1">
            <a:off x="3442108" y="1595718"/>
            <a:ext cx="2295304" cy="1500209"/>
          </a:xfrm>
          <a:prstGeom prst="straightConnector1">
            <a:avLst/>
          </a:prstGeom>
          <a:ln w="25400">
            <a:tailEnd type="triangle"/>
          </a:ln>
        </p:spPr>
        <p:style>
          <a:lnRef idx="1">
            <a:schemeClr val="accent2"/>
          </a:lnRef>
          <a:fillRef idx="0">
            <a:schemeClr val="accent2"/>
          </a:fillRef>
          <a:effectRef idx="0">
            <a:schemeClr val="accent2"/>
          </a:effectRef>
          <a:fontRef idx="minor">
            <a:schemeClr val="tx1"/>
          </a:fontRef>
        </p:style>
      </p:cxnSp>
      <p:cxnSp>
        <p:nvCxnSpPr>
          <p:cNvPr id="14" name="Elbow Connector 13">
            <a:extLst>
              <a:ext uri="{FF2B5EF4-FFF2-40B4-BE49-F238E27FC236}">
                <a16:creationId xmlns:a16="http://schemas.microsoft.com/office/drawing/2014/main" id="{5CDE50EB-A3E9-908B-3610-CD59E1E50A4C}"/>
              </a:ext>
            </a:extLst>
          </p:cNvPr>
          <p:cNvCxnSpPr/>
          <p:nvPr/>
        </p:nvCxnSpPr>
        <p:spPr>
          <a:xfrm rot="5400000">
            <a:off x="5813977" y="2083929"/>
            <a:ext cx="1473315" cy="550680"/>
          </a:xfrm>
          <a:prstGeom prst="bentConnector3">
            <a:avLst/>
          </a:prstGeom>
          <a:ln w="25400">
            <a:tailEnd type="triangle"/>
          </a:ln>
        </p:spPr>
        <p:style>
          <a:lnRef idx="1">
            <a:schemeClr val="accent2"/>
          </a:lnRef>
          <a:fillRef idx="0">
            <a:schemeClr val="accent2"/>
          </a:fillRef>
          <a:effectRef idx="0">
            <a:schemeClr val="accent2"/>
          </a:effectRef>
          <a:fontRef idx="minor">
            <a:schemeClr val="tx1"/>
          </a:fontRef>
        </p:style>
      </p:cxnSp>
      <p:cxnSp>
        <p:nvCxnSpPr>
          <p:cNvPr id="18" name="Straight Arrow Connector 17">
            <a:extLst>
              <a:ext uri="{FF2B5EF4-FFF2-40B4-BE49-F238E27FC236}">
                <a16:creationId xmlns:a16="http://schemas.microsoft.com/office/drawing/2014/main" id="{AB347FF8-5626-32B1-DA3D-51444495A3E3}"/>
              </a:ext>
            </a:extLst>
          </p:cNvPr>
          <p:cNvCxnSpPr>
            <a:cxnSpLocks/>
          </p:cNvCxnSpPr>
          <p:nvPr/>
        </p:nvCxnSpPr>
        <p:spPr>
          <a:xfrm>
            <a:off x="8095129" y="1595718"/>
            <a:ext cx="2106941" cy="1506120"/>
          </a:xfrm>
          <a:prstGeom prst="straightConnector1">
            <a:avLst/>
          </a:prstGeom>
          <a:ln w="25400">
            <a:tailEnd type="triangle"/>
          </a:ln>
        </p:spPr>
        <p:style>
          <a:lnRef idx="1">
            <a:schemeClr val="accent2"/>
          </a:lnRef>
          <a:fillRef idx="0">
            <a:schemeClr val="accent2"/>
          </a:fillRef>
          <a:effectRef idx="0">
            <a:schemeClr val="accent2"/>
          </a:effectRef>
          <a:fontRef idx="minor">
            <a:schemeClr val="tx1"/>
          </a:fontRef>
        </p:style>
      </p:cxnSp>
      <p:pic>
        <p:nvPicPr>
          <p:cNvPr id="6" name="Picture 5">
            <a:extLst>
              <a:ext uri="{FF2B5EF4-FFF2-40B4-BE49-F238E27FC236}">
                <a16:creationId xmlns:a16="http://schemas.microsoft.com/office/drawing/2014/main" id="{A72F8353-74AA-48B9-9F85-8E0A2D7A9C5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13081" y="3173900"/>
            <a:ext cx="2977978" cy="2656412"/>
          </a:xfrm>
          <a:prstGeom prst="rect">
            <a:avLst/>
          </a:prstGeom>
        </p:spPr>
      </p:pic>
      <p:pic>
        <p:nvPicPr>
          <p:cNvPr id="9" name="Picture 8">
            <a:extLst>
              <a:ext uri="{FF2B5EF4-FFF2-40B4-BE49-F238E27FC236}">
                <a16:creationId xmlns:a16="http://schemas.microsoft.com/office/drawing/2014/main" id="{8F9CEC4B-908E-1776-F6BD-94D35EEE035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65591" y="3118847"/>
            <a:ext cx="3128613" cy="2711465"/>
          </a:xfrm>
          <a:prstGeom prst="rect">
            <a:avLst/>
          </a:prstGeom>
        </p:spPr>
      </p:pic>
      <p:pic>
        <p:nvPicPr>
          <p:cNvPr id="15" name="Picture 14">
            <a:extLst>
              <a:ext uri="{FF2B5EF4-FFF2-40B4-BE49-F238E27FC236}">
                <a16:creationId xmlns:a16="http://schemas.microsoft.com/office/drawing/2014/main" id="{FACADE87-1E8B-EFDD-71CB-751D68DFD63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75325" y="3142500"/>
            <a:ext cx="3133566" cy="2711465"/>
          </a:xfrm>
          <a:prstGeom prst="rect">
            <a:avLst/>
          </a:prstGeom>
        </p:spPr>
      </p:pic>
    </p:spTree>
    <p:extLst>
      <p:ext uri="{BB962C8B-B14F-4D97-AF65-F5344CB8AC3E}">
        <p14:creationId xmlns:p14="http://schemas.microsoft.com/office/powerpoint/2010/main" val="239509226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a:xfrm>
            <a:off x="527222" y="493615"/>
            <a:ext cx="10826578" cy="356049"/>
          </a:xfrm>
        </p:spPr>
        <p:txBody>
          <a:bodyPr>
            <a:normAutofit fontScale="90000"/>
          </a:bodyPr>
          <a:lstStyle/>
          <a:p>
            <a:r>
              <a:rPr lang="en-US" sz="2800" dirty="0"/>
              <a:t>Conversion process to image.</a:t>
            </a:r>
          </a:p>
        </p:txBody>
      </p:sp>
      <p:sp>
        <p:nvSpPr>
          <p:cNvPr id="5" name="Inhaltsplatzhalter 4"/>
          <p:cNvSpPr>
            <a:spLocks noGrp="1"/>
          </p:cNvSpPr>
          <p:nvPr>
            <p:ph idx="1"/>
          </p:nvPr>
        </p:nvSpPr>
        <p:spPr>
          <a:xfrm>
            <a:off x="527222" y="1027688"/>
            <a:ext cx="10826578" cy="5149275"/>
          </a:xfrm>
        </p:spPr>
        <p:txBody>
          <a:bodyPr>
            <a:normAutofit/>
          </a:bodyPr>
          <a:lstStyle/>
          <a:p>
            <a:pPr marL="342900" indent="-342900">
              <a:buFont typeface="Arial" panose="020B0604020202020204" pitchFamily="34" charset="0"/>
              <a:buChar char="•"/>
            </a:pPr>
            <a:r>
              <a:rPr lang="en-US" sz="1800" noProof="0" dirty="0" err="1"/>
              <a:t>Exa</a:t>
            </a:r>
            <a:r>
              <a:rPr lang="en-US" sz="1800" dirty="0" err="1"/>
              <a:t>mple</a:t>
            </a:r>
            <a:r>
              <a:rPr lang="en-US" sz="1800" noProof="0" dirty="0"/>
              <a:t>: </a:t>
            </a:r>
            <a:r>
              <a:rPr lang="en-US" sz="1800" dirty="0"/>
              <a:t>Markov Transition Field</a:t>
            </a:r>
            <a:endParaRPr lang="en-US" sz="1800" noProof="0" dirty="0"/>
          </a:p>
          <a:p>
            <a:pPr marL="342900" indent="-342900">
              <a:buFont typeface="Arial" panose="020B0604020202020204" pitchFamily="34" charset="0"/>
              <a:buChar char="•"/>
            </a:pPr>
            <a:r>
              <a:rPr lang="en-US" sz="1800" dirty="0"/>
              <a:t>strategy = “quantile”</a:t>
            </a:r>
          </a:p>
          <a:p>
            <a:pPr marL="342900" indent="-342900">
              <a:buFont typeface="Arial" panose="020B0604020202020204" pitchFamily="34" charset="0"/>
              <a:buChar char="•"/>
            </a:pPr>
            <a:r>
              <a:rPr lang="en-US" sz="1800" dirty="0" err="1"/>
              <a:t>n_bins</a:t>
            </a:r>
            <a:r>
              <a:rPr lang="en-US" sz="1800" dirty="0"/>
              <a:t> = 5</a:t>
            </a:r>
          </a:p>
          <a:p>
            <a:pPr marL="342900" indent="-342900">
              <a:buFont typeface="Arial" panose="020B0604020202020204" pitchFamily="34" charset="0"/>
              <a:buChar char="•"/>
            </a:pPr>
            <a:endParaRPr lang="en-US" sz="1800" dirty="0"/>
          </a:p>
          <a:p>
            <a:endParaRPr lang="en-US" sz="2000" noProof="0" dirty="0"/>
          </a:p>
        </p:txBody>
      </p:sp>
      <p:sp>
        <p:nvSpPr>
          <p:cNvPr id="2" name="Footer Placeholder 1">
            <a:extLst>
              <a:ext uri="{FF2B5EF4-FFF2-40B4-BE49-F238E27FC236}">
                <a16:creationId xmlns:a16="http://schemas.microsoft.com/office/drawing/2014/main" id="{F57D09D8-55EB-F516-279E-8D27D956B9E6}"/>
              </a:ext>
            </a:extLst>
          </p:cNvPr>
          <p:cNvSpPr>
            <a:spLocks noGrp="1"/>
          </p:cNvSpPr>
          <p:nvPr>
            <p:ph type="ftr" sz="quarter" idx="3"/>
          </p:nvPr>
        </p:nvSpPr>
        <p:spPr/>
        <p:txBody>
          <a:bodyPr/>
          <a:lstStyle/>
          <a:p>
            <a:pPr>
              <a:defRPr/>
            </a:pPr>
            <a:r>
              <a:rPr lang="de-DE" altLang="de-DE" b="1"/>
              <a:t>Pham Anh Khoa, 23.05.2023</a:t>
            </a:r>
            <a:endParaRPr lang="de-DE" altLang="de-DE"/>
          </a:p>
        </p:txBody>
      </p:sp>
      <p:pic>
        <p:nvPicPr>
          <p:cNvPr id="12" name="Picture 11">
            <a:extLst>
              <a:ext uri="{FF2B5EF4-FFF2-40B4-BE49-F238E27FC236}">
                <a16:creationId xmlns:a16="http://schemas.microsoft.com/office/drawing/2014/main" id="{48E134F7-5D3C-D711-A52E-72B8B9AE28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11649" y="407541"/>
            <a:ext cx="3103503" cy="2588573"/>
          </a:xfrm>
          <a:prstGeom prst="rect">
            <a:avLst/>
          </a:prstGeom>
        </p:spPr>
      </p:pic>
      <p:sp>
        <p:nvSpPr>
          <p:cNvPr id="17" name="TextBox 16">
            <a:extLst>
              <a:ext uri="{FF2B5EF4-FFF2-40B4-BE49-F238E27FC236}">
                <a16:creationId xmlns:a16="http://schemas.microsoft.com/office/drawing/2014/main" id="{D4F9C179-A656-6DD8-CE4E-A757F6D45355}"/>
              </a:ext>
            </a:extLst>
          </p:cNvPr>
          <p:cNvSpPr txBox="1"/>
          <p:nvPr/>
        </p:nvSpPr>
        <p:spPr>
          <a:xfrm>
            <a:off x="1801352" y="5900539"/>
            <a:ext cx="4749282" cy="369332"/>
          </a:xfrm>
          <a:prstGeom prst="rect">
            <a:avLst/>
          </a:prstGeom>
          <a:noFill/>
        </p:spPr>
        <p:txBody>
          <a:bodyPr wrap="square" rtlCol="0">
            <a:spAutoFit/>
          </a:bodyPr>
          <a:lstStyle/>
          <a:p>
            <a:r>
              <a:rPr lang="en-US">
                <a:latin typeface="Rotis Sans Serif Std" panose="020B0503030202020304" pitchFamily="34" charset="77"/>
              </a:rPr>
              <a:t>Figure 2</a:t>
            </a:r>
            <a:r>
              <a:rPr lang="en-US" dirty="0">
                <a:latin typeface="Rotis Sans Serif Std" panose="020B0503030202020304" pitchFamily="34" charset="77"/>
              </a:rPr>
              <a:t>1</a:t>
            </a:r>
            <a:r>
              <a:rPr lang="en-US">
                <a:latin typeface="Rotis Sans Serif Std" panose="020B0503030202020304" pitchFamily="34" charset="77"/>
              </a:rPr>
              <a:t>: </a:t>
            </a:r>
            <a:r>
              <a:rPr lang="en-US" dirty="0">
                <a:latin typeface="Rotis Sans Serif Std" panose="020B0503030202020304" pitchFamily="34" charset="77"/>
              </a:rPr>
              <a:t>Example MTF</a:t>
            </a:r>
          </a:p>
        </p:txBody>
      </p:sp>
      <p:cxnSp>
        <p:nvCxnSpPr>
          <p:cNvPr id="8" name="Straight Arrow Connector 7">
            <a:extLst>
              <a:ext uri="{FF2B5EF4-FFF2-40B4-BE49-F238E27FC236}">
                <a16:creationId xmlns:a16="http://schemas.microsoft.com/office/drawing/2014/main" id="{5E91F0B9-9632-1E30-45F4-F9135FBEC8F2}"/>
              </a:ext>
            </a:extLst>
          </p:cNvPr>
          <p:cNvCxnSpPr>
            <a:cxnSpLocks/>
          </p:cNvCxnSpPr>
          <p:nvPr/>
        </p:nvCxnSpPr>
        <p:spPr>
          <a:xfrm flipH="1">
            <a:off x="3442108" y="1595718"/>
            <a:ext cx="2295304" cy="1500209"/>
          </a:xfrm>
          <a:prstGeom prst="straightConnector1">
            <a:avLst/>
          </a:prstGeom>
          <a:ln w="25400">
            <a:tailEnd type="triangle"/>
          </a:ln>
        </p:spPr>
        <p:style>
          <a:lnRef idx="1">
            <a:schemeClr val="accent2"/>
          </a:lnRef>
          <a:fillRef idx="0">
            <a:schemeClr val="accent2"/>
          </a:fillRef>
          <a:effectRef idx="0">
            <a:schemeClr val="accent2"/>
          </a:effectRef>
          <a:fontRef idx="minor">
            <a:schemeClr val="tx1"/>
          </a:fontRef>
        </p:style>
      </p:cxnSp>
      <p:cxnSp>
        <p:nvCxnSpPr>
          <p:cNvPr id="14" name="Elbow Connector 13">
            <a:extLst>
              <a:ext uri="{FF2B5EF4-FFF2-40B4-BE49-F238E27FC236}">
                <a16:creationId xmlns:a16="http://schemas.microsoft.com/office/drawing/2014/main" id="{5CDE50EB-A3E9-908B-3610-CD59E1E50A4C}"/>
              </a:ext>
            </a:extLst>
          </p:cNvPr>
          <p:cNvCxnSpPr/>
          <p:nvPr/>
        </p:nvCxnSpPr>
        <p:spPr>
          <a:xfrm rot="5400000">
            <a:off x="5813977" y="2083929"/>
            <a:ext cx="1473315" cy="550680"/>
          </a:xfrm>
          <a:prstGeom prst="bentConnector3">
            <a:avLst/>
          </a:prstGeom>
          <a:ln w="25400">
            <a:tailEnd type="triangle"/>
          </a:ln>
        </p:spPr>
        <p:style>
          <a:lnRef idx="1">
            <a:schemeClr val="accent2"/>
          </a:lnRef>
          <a:fillRef idx="0">
            <a:schemeClr val="accent2"/>
          </a:fillRef>
          <a:effectRef idx="0">
            <a:schemeClr val="accent2"/>
          </a:effectRef>
          <a:fontRef idx="minor">
            <a:schemeClr val="tx1"/>
          </a:fontRef>
        </p:style>
      </p:cxnSp>
      <p:cxnSp>
        <p:nvCxnSpPr>
          <p:cNvPr id="18" name="Straight Arrow Connector 17">
            <a:extLst>
              <a:ext uri="{FF2B5EF4-FFF2-40B4-BE49-F238E27FC236}">
                <a16:creationId xmlns:a16="http://schemas.microsoft.com/office/drawing/2014/main" id="{AB347FF8-5626-32B1-DA3D-51444495A3E3}"/>
              </a:ext>
            </a:extLst>
          </p:cNvPr>
          <p:cNvCxnSpPr>
            <a:cxnSpLocks/>
          </p:cNvCxnSpPr>
          <p:nvPr/>
        </p:nvCxnSpPr>
        <p:spPr>
          <a:xfrm>
            <a:off x="8095129" y="1595718"/>
            <a:ext cx="2106941" cy="1506120"/>
          </a:xfrm>
          <a:prstGeom prst="straightConnector1">
            <a:avLst/>
          </a:prstGeom>
          <a:ln w="25400">
            <a:tailEnd type="triangle"/>
          </a:ln>
        </p:spPr>
        <p:style>
          <a:lnRef idx="1">
            <a:schemeClr val="accent2"/>
          </a:lnRef>
          <a:fillRef idx="0">
            <a:schemeClr val="accent2"/>
          </a:fillRef>
          <a:effectRef idx="0">
            <a:schemeClr val="accent2"/>
          </a:effectRef>
          <a:fontRef idx="minor">
            <a:schemeClr val="tx1"/>
          </a:fontRef>
        </p:style>
      </p:cxnSp>
      <p:pic>
        <p:nvPicPr>
          <p:cNvPr id="7" name="Picture 6">
            <a:extLst>
              <a:ext uri="{FF2B5EF4-FFF2-40B4-BE49-F238E27FC236}">
                <a16:creationId xmlns:a16="http://schemas.microsoft.com/office/drawing/2014/main" id="{5129DDAF-EACA-472F-0F67-CED178DB6A1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30369" y="3095927"/>
            <a:ext cx="3234409" cy="2804612"/>
          </a:xfrm>
          <a:prstGeom prst="rect">
            <a:avLst/>
          </a:prstGeom>
        </p:spPr>
      </p:pic>
      <p:pic>
        <p:nvPicPr>
          <p:cNvPr id="11" name="Picture 10">
            <a:extLst>
              <a:ext uri="{FF2B5EF4-FFF2-40B4-BE49-F238E27FC236}">
                <a16:creationId xmlns:a16="http://schemas.microsoft.com/office/drawing/2014/main" id="{6682FD67-9878-DC02-94DA-6D8282BFB65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36411" y="3082188"/>
            <a:ext cx="3222448" cy="2813362"/>
          </a:xfrm>
          <a:prstGeom prst="rect">
            <a:avLst/>
          </a:prstGeom>
        </p:spPr>
      </p:pic>
      <p:pic>
        <p:nvPicPr>
          <p:cNvPr id="22" name="Picture 21">
            <a:extLst>
              <a:ext uri="{FF2B5EF4-FFF2-40B4-BE49-F238E27FC236}">
                <a16:creationId xmlns:a16="http://schemas.microsoft.com/office/drawing/2014/main" id="{43EC215F-AADE-31CE-381A-FF3708F21C1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09373" y="3130430"/>
            <a:ext cx="3241283" cy="2699882"/>
          </a:xfrm>
          <a:prstGeom prst="rect">
            <a:avLst/>
          </a:prstGeom>
        </p:spPr>
      </p:pic>
    </p:spTree>
    <p:extLst>
      <p:ext uri="{BB962C8B-B14F-4D97-AF65-F5344CB8AC3E}">
        <p14:creationId xmlns:p14="http://schemas.microsoft.com/office/powerpoint/2010/main" val="12013337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p:cNvSpPr>
            <a:spLocks noGrp="1"/>
          </p:cNvSpPr>
          <p:nvPr>
            <p:ph type="title"/>
          </p:nvPr>
        </p:nvSpPr>
        <p:spPr>
          <a:xfrm>
            <a:off x="527222" y="404603"/>
            <a:ext cx="10820228" cy="304800"/>
          </a:xfrm>
        </p:spPr>
        <p:txBody>
          <a:bodyPr>
            <a:normAutofit fontScale="90000"/>
          </a:bodyPr>
          <a:lstStyle/>
          <a:p>
            <a:r>
              <a:rPr lang="en-US" sz="2400" dirty="0"/>
              <a:t>Introduce to the datasets</a:t>
            </a:r>
            <a:endParaRPr lang="en-US" sz="2500" noProof="0" dirty="0"/>
          </a:p>
        </p:txBody>
      </p:sp>
      <p:sp>
        <p:nvSpPr>
          <p:cNvPr id="7" name="Textplatzhalter 6"/>
          <p:cNvSpPr>
            <a:spLocks noGrp="1"/>
          </p:cNvSpPr>
          <p:nvPr>
            <p:ph type="body" idx="1"/>
          </p:nvPr>
        </p:nvSpPr>
        <p:spPr>
          <a:xfrm>
            <a:off x="8553280" y="1001390"/>
            <a:ext cx="2794169" cy="4377790"/>
          </a:xfrm>
        </p:spPr>
        <p:txBody>
          <a:bodyPr>
            <a:normAutofit/>
          </a:bodyPr>
          <a:lstStyle/>
          <a:p>
            <a:endParaRPr lang="en-US" noProof="0" dirty="0"/>
          </a:p>
          <a:p>
            <a:endParaRPr lang="en-US" noProof="0" dirty="0"/>
          </a:p>
          <a:p>
            <a:endParaRPr lang="en-US" noProof="0" dirty="0"/>
          </a:p>
        </p:txBody>
      </p:sp>
      <p:sp>
        <p:nvSpPr>
          <p:cNvPr id="2" name="Footer Placeholder 1">
            <a:extLst>
              <a:ext uri="{FF2B5EF4-FFF2-40B4-BE49-F238E27FC236}">
                <a16:creationId xmlns:a16="http://schemas.microsoft.com/office/drawing/2014/main" id="{B2646EEE-5EBC-2214-684E-1388A29AEA0A}"/>
              </a:ext>
            </a:extLst>
          </p:cNvPr>
          <p:cNvSpPr>
            <a:spLocks noGrp="1"/>
          </p:cNvSpPr>
          <p:nvPr>
            <p:ph type="ftr" sz="quarter" idx="3"/>
          </p:nvPr>
        </p:nvSpPr>
        <p:spPr/>
        <p:txBody>
          <a:bodyPr/>
          <a:lstStyle/>
          <a:p>
            <a:pPr>
              <a:defRPr/>
            </a:pPr>
            <a:r>
              <a:rPr lang="de-DE" altLang="de-DE" b="1"/>
              <a:t>Pham Anh Khoa, 23.05.2023</a:t>
            </a:r>
            <a:endParaRPr lang="de-DE" altLang="de-DE"/>
          </a:p>
        </p:txBody>
      </p:sp>
      <p:graphicFrame>
        <p:nvGraphicFramePr>
          <p:cNvPr id="3" name="Table 3">
            <a:extLst>
              <a:ext uri="{FF2B5EF4-FFF2-40B4-BE49-F238E27FC236}">
                <a16:creationId xmlns:a16="http://schemas.microsoft.com/office/drawing/2014/main" id="{A1C92A4C-FCBD-446D-CDC5-9B51E18C13F2}"/>
              </a:ext>
            </a:extLst>
          </p:cNvPr>
          <p:cNvGraphicFramePr>
            <a:graphicFrameLocks noGrp="1"/>
          </p:cNvGraphicFramePr>
          <p:nvPr>
            <p:extLst>
              <p:ext uri="{D42A27DB-BD31-4B8C-83A1-F6EECF244321}">
                <p14:modId xmlns:p14="http://schemas.microsoft.com/office/powerpoint/2010/main" val="2757790107"/>
              </p:ext>
            </p:extLst>
          </p:nvPr>
        </p:nvGraphicFramePr>
        <p:xfrm>
          <a:off x="527222" y="1148114"/>
          <a:ext cx="8234235" cy="5212080"/>
        </p:xfrm>
        <a:graphic>
          <a:graphicData uri="http://schemas.openxmlformats.org/drawingml/2006/table">
            <a:tbl>
              <a:tblPr firstRow="1" bandRow="1">
                <a:effectLst>
                  <a:outerShdw blurRad="50800" dist="38100" dir="2700000" algn="tl" rotWithShape="0">
                    <a:prstClr val="black">
                      <a:alpha val="40000"/>
                    </a:prstClr>
                  </a:outerShdw>
                </a:effectLst>
                <a:tableStyleId>{073A0DAA-6AF3-43AB-8588-CEC1D06C72B9}</a:tableStyleId>
              </a:tblPr>
              <a:tblGrid>
                <a:gridCol w="1062321">
                  <a:extLst>
                    <a:ext uri="{9D8B030D-6E8A-4147-A177-3AD203B41FA5}">
                      <a16:colId xmlns:a16="http://schemas.microsoft.com/office/drawing/2014/main" val="3928591420"/>
                    </a:ext>
                  </a:extLst>
                </a:gridCol>
                <a:gridCol w="965323">
                  <a:extLst>
                    <a:ext uri="{9D8B030D-6E8A-4147-A177-3AD203B41FA5}">
                      <a16:colId xmlns:a16="http://schemas.microsoft.com/office/drawing/2014/main" val="3627103960"/>
                    </a:ext>
                  </a:extLst>
                </a:gridCol>
                <a:gridCol w="1084332">
                  <a:extLst>
                    <a:ext uri="{9D8B030D-6E8A-4147-A177-3AD203B41FA5}">
                      <a16:colId xmlns:a16="http://schemas.microsoft.com/office/drawing/2014/main" val="1950188241"/>
                    </a:ext>
                  </a:extLst>
                </a:gridCol>
                <a:gridCol w="663547">
                  <a:extLst>
                    <a:ext uri="{9D8B030D-6E8A-4147-A177-3AD203B41FA5}">
                      <a16:colId xmlns:a16="http://schemas.microsoft.com/office/drawing/2014/main" val="1556560810"/>
                    </a:ext>
                  </a:extLst>
                </a:gridCol>
                <a:gridCol w="825388">
                  <a:extLst>
                    <a:ext uri="{9D8B030D-6E8A-4147-A177-3AD203B41FA5}">
                      <a16:colId xmlns:a16="http://schemas.microsoft.com/office/drawing/2014/main" val="3480960258"/>
                    </a:ext>
                  </a:extLst>
                </a:gridCol>
                <a:gridCol w="1222971">
                  <a:extLst>
                    <a:ext uri="{9D8B030D-6E8A-4147-A177-3AD203B41FA5}">
                      <a16:colId xmlns:a16="http://schemas.microsoft.com/office/drawing/2014/main" val="1178068690"/>
                    </a:ext>
                  </a:extLst>
                </a:gridCol>
                <a:gridCol w="2410353">
                  <a:extLst>
                    <a:ext uri="{9D8B030D-6E8A-4147-A177-3AD203B41FA5}">
                      <a16:colId xmlns:a16="http://schemas.microsoft.com/office/drawing/2014/main" val="2628308718"/>
                    </a:ext>
                  </a:extLst>
                </a:gridCol>
              </a:tblGrid>
              <a:tr h="243549">
                <a:tc>
                  <a:txBody>
                    <a:bodyPr/>
                    <a:lstStyle/>
                    <a:p>
                      <a:pPr algn="ctr"/>
                      <a:r>
                        <a:rPr lang="en-US" sz="1300"/>
                        <a:t>Datasets</a:t>
                      </a:r>
                      <a:endParaRPr lang="en-US" sz="13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300"/>
                        <a:t>Name</a:t>
                      </a:r>
                      <a:endParaRPr lang="en-US" sz="13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300"/>
                        <a:t>Condition</a:t>
                      </a:r>
                      <a:endParaRPr lang="en-US" sz="13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300"/>
                        <a:t>EOL[s]</a:t>
                      </a:r>
                      <a:endParaRPr lang="en-US" sz="13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300"/>
                        <a:t>RUL[s]</a:t>
                      </a:r>
                      <a:endParaRPr lang="en-US" sz="13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300" b="1" strike="noStrike" dirty="0" err="1"/>
                        <a:t>n_data_points</a:t>
                      </a:r>
                      <a:endParaRPr lang="en-US" sz="1300" b="1" strike="noStrike"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300" b="1" strike="noStrike" noProof="0"/>
                        <a:t>Characteristics</a:t>
                      </a:r>
                      <a:endParaRPr lang="en-US" sz="1300" b="1" strike="noStrike" noProof="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87981383"/>
                  </a:ext>
                </a:extLst>
              </a:tr>
              <a:tr h="261755">
                <a:tc rowSpan="6">
                  <a:txBody>
                    <a:bodyPr/>
                    <a:lstStyle/>
                    <a:p>
                      <a:pPr algn="ctr" fontAlgn="base" latinLnBrk="1" hangingPunct="1"/>
                      <a:r>
                        <a:rPr lang="en-US" sz="1300"/>
                        <a:t>Train data</a:t>
                      </a:r>
                      <a:endParaRPr lang="en-US" sz="13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300" dirty="0"/>
                        <a:t>Bearing1_1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300" dirty="0"/>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300" b="0" kern="1200">
                          <a:solidFill>
                            <a:schemeClr val="dk1"/>
                          </a:solidFill>
                          <a:effectLst/>
                          <a:latin typeface="+mn-lt"/>
                          <a:ea typeface="+mn-ea"/>
                          <a:cs typeface="+mn-cs"/>
                        </a:rPr>
                        <a:t>28020</a:t>
                      </a:r>
                      <a:endParaRPr lang="en-US" sz="1300" b="0" kern="1200" dirty="0">
                        <a:solidFill>
                          <a:schemeClr val="dk1"/>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300"/>
                        <a:t>-</a:t>
                      </a:r>
                      <a:endParaRPr lang="en-US"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300" b="0" kern="1200" dirty="0">
                          <a:solidFill>
                            <a:schemeClr val="dk1"/>
                          </a:solidFill>
                          <a:effectLst/>
                          <a:latin typeface="+mn-lt"/>
                          <a:ea typeface="+mn-ea"/>
                          <a:cs typeface="+mn-cs"/>
                        </a:rPr>
                        <a:t>7175680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300">
                          <a:solidFill>
                            <a:schemeClr val="tx1"/>
                          </a:solidFill>
                        </a:rPr>
                        <a:t>Vibration, Temperature</a:t>
                      </a:r>
                      <a:endParaRPr lang="en-US" sz="1300" b="0" kern="1200" dirty="0">
                        <a:solidFill>
                          <a:schemeClr val="dk1"/>
                        </a:solidFill>
                        <a:effectLst/>
                        <a:latin typeface="+mn-lt"/>
                        <a:ea typeface="+mn-ea"/>
                        <a:cs typeface="+mn-cs"/>
                      </a:endParaRPr>
                    </a:p>
                  </a:txBody>
                  <a:tcPr marL="90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40323847"/>
                  </a:ext>
                </a:extLst>
              </a:tr>
              <a:tr h="261755">
                <a:tc vMerge="1">
                  <a:txBody>
                    <a:bodyPr/>
                    <a:lstStyle/>
                    <a:p>
                      <a:endParaRPr lang="en-DE"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300"/>
                        <a:t>Bearing1_2</a:t>
                      </a:r>
                      <a:endParaRPr lang="en-US" sz="13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300" dirty="0"/>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300"/>
                        <a:t>8700</a:t>
                      </a:r>
                      <a:endParaRPr lang="en-US"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300"/>
                        <a:t>-</a:t>
                      </a:r>
                      <a:endParaRPr lang="en-US"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300" b="0" kern="1200" dirty="0">
                          <a:solidFill>
                            <a:schemeClr val="dk1"/>
                          </a:solidFill>
                          <a:effectLst/>
                          <a:latin typeface="+mn-lt"/>
                          <a:ea typeface="+mn-ea"/>
                          <a:cs typeface="+mn-cs"/>
                        </a:rPr>
                        <a:t>2229760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300">
                          <a:solidFill>
                            <a:schemeClr val="tx1"/>
                          </a:solidFill>
                        </a:rPr>
                        <a:t>Vibration, Temperature</a:t>
                      </a:r>
                      <a:endParaRPr lang="en-US" sz="1300" b="0" kern="1200" dirty="0">
                        <a:solidFill>
                          <a:schemeClr val="dk1"/>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24769537"/>
                  </a:ext>
                </a:extLst>
              </a:tr>
              <a:tr h="261755">
                <a:tc vMerge="1">
                  <a:txBody>
                    <a:bodyPr/>
                    <a:lstStyle/>
                    <a:p>
                      <a:endParaRPr lang="en-DE"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300"/>
                        <a:t>Bearing2_1</a:t>
                      </a:r>
                      <a:endParaRPr lang="en-US" sz="13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300" dirty="0"/>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300"/>
                        <a:t>9100</a:t>
                      </a:r>
                      <a:endParaRPr lang="en-US"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lnBlToTr w="12700" cmpd="sng">
                      <a:noFill/>
                      <a:prstDash val="solid"/>
                    </a:lnBlToTr>
                  </a:tcPr>
                </a:tc>
                <a:tc>
                  <a:txBody>
                    <a:bodyPr/>
                    <a:lstStyle/>
                    <a:p>
                      <a:pPr algn="ctr"/>
                      <a:r>
                        <a:rPr lang="en-US" sz="1300"/>
                        <a:t>-</a:t>
                      </a:r>
                      <a:endParaRPr lang="en-US"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300" b="0" kern="1200" dirty="0">
                          <a:solidFill>
                            <a:schemeClr val="dk1"/>
                          </a:solidFill>
                          <a:effectLst/>
                          <a:latin typeface="+mn-lt"/>
                          <a:ea typeface="+mn-ea"/>
                          <a:cs typeface="+mn-cs"/>
                        </a:rPr>
                        <a:t>2332160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300">
                          <a:solidFill>
                            <a:schemeClr val="tx1"/>
                          </a:solidFill>
                        </a:rPr>
                        <a:t>Vibration, Temperature</a:t>
                      </a:r>
                      <a:endParaRPr lang="en-US" sz="1300" b="0" kern="1200" dirty="0">
                        <a:solidFill>
                          <a:schemeClr val="dk1"/>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144881034"/>
                  </a:ext>
                </a:extLst>
              </a:tr>
              <a:tr h="261755">
                <a:tc vMerge="1">
                  <a:txBody>
                    <a:bodyPr/>
                    <a:lstStyle/>
                    <a:p>
                      <a:endParaRPr lang="en-DE"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300"/>
                        <a:t>Bearing2_2</a:t>
                      </a:r>
                      <a:endParaRPr lang="en-US" sz="13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300"/>
                        <a:t>2</a:t>
                      </a:r>
                      <a:endParaRPr lang="en-US" sz="13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300"/>
                        <a:t>7960</a:t>
                      </a:r>
                      <a:endParaRPr lang="en-US"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300"/>
                        <a:t>-</a:t>
                      </a:r>
                      <a:endParaRPr lang="en-US"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300" b="0" kern="1200" dirty="0">
                          <a:solidFill>
                            <a:schemeClr val="dk1"/>
                          </a:solidFill>
                          <a:effectLst/>
                          <a:latin typeface="+mn-lt"/>
                          <a:ea typeface="+mn-ea"/>
                          <a:cs typeface="+mn-cs"/>
                        </a:rPr>
                        <a:t>2040320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300">
                          <a:solidFill>
                            <a:schemeClr val="tx1"/>
                          </a:solidFill>
                        </a:rPr>
                        <a:t>Vibration</a:t>
                      </a:r>
                      <a:endParaRPr lang="en-US" sz="1300" b="0" kern="1200" dirty="0">
                        <a:solidFill>
                          <a:schemeClr val="dk1"/>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76952302"/>
                  </a:ext>
                </a:extLst>
              </a:tr>
              <a:tr h="261755">
                <a:tc vMerge="1">
                  <a:txBody>
                    <a:bodyPr/>
                    <a:lstStyle/>
                    <a:p>
                      <a:endParaRPr lang="en-DE"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300"/>
                        <a:t>Bearing3_1</a:t>
                      </a:r>
                      <a:endParaRPr lang="en-US" sz="13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300" dirty="0"/>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300" dirty="0"/>
                        <a:t>5140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300"/>
                        <a:t>-</a:t>
                      </a:r>
                      <a:endParaRPr lang="en-US"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300" b="0" kern="1200" dirty="0">
                          <a:solidFill>
                            <a:schemeClr val="dk1"/>
                          </a:solidFill>
                          <a:effectLst/>
                          <a:latin typeface="+mn-lt"/>
                          <a:ea typeface="+mn-ea"/>
                          <a:cs typeface="+mn-cs"/>
                        </a:rPr>
                        <a:t>1318400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300">
                          <a:solidFill>
                            <a:schemeClr val="tx1"/>
                          </a:solidFill>
                        </a:rPr>
                        <a:t>Vibration, </a:t>
                      </a:r>
                      <a:r>
                        <a:rPr lang="en-US" sz="1300" noProof="0">
                          <a:solidFill>
                            <a:schemeClr val="tx1"/>
                          </a:solidFill>
                        </a:rPr>
                        <a:t>Temperature</a:t>
                      </a:r>
                      <a:endParaRPr lang="en-US" sz="1300" b="0" kern="1200" noProof="0" dirty="0">
                        <a:solidFill>
                          <a:schemeClr val="dk1"/>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916854158"/>
                  </a:ext>
                </a:extLst>
              </a:tr>
              <a:tr h="261755">
                <a:tc vMerge="1">
                  <a:txBody>
                    <a:bodyPr/>
                    <a:lstStyle/>
                    <a:p>
                      <a:endParaRPr lang="en-DE"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300" dirty="0"/>
                        <a:t>Bearing3_2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300" dirty="0"/>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300"/>
                        <a:t>16360</a:t>
                      </a:r>
                      <a:endParaRPr lang="en-US"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300"/>
                        <a:t>-</a:t>
                      </a:r>
                      <a:endParaRPr lang="en-US"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300" b="0" kern="1200" dirty="0">
                          <a:solidFill>
                            <a:schemeClr val="dk1"/>
                          </a:solidFill>
                          <a:effectLst/>
                          <a:latin typeface="+mn-lt"/>
                          <a:ea typeface="+mn-ea"/>
                          <a:cs typeface="+mn-cs"/>
                        </a:rPr>
                        <a:t>4190720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300">
                          <a:solidFill>
                            <a:schemeClr val="tx1"/>
                          </a:solidFill>
                        </a:rPr>
                        <a:t>Vibration</a:t>
                      </a:r>
                      <a:endParaRPr lang="en-US" sz="1300" b="0" kern="1200" dirty="0">
                        <a:solidFill>
                          <a:schemeClr val="dk1"/>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70632435"/>
                  </a:ext>
                </a:extLst>
              </a:tr>
              <a:tr h="261755">
                <a:tc rowSpan="11">
                  <a:txBody>
                    <a:bodyPr/>
                    <a:lstStyle/>
                    <a:p>
                      <a:pPr algn="ctr"/>
                      <a:r>
                        <a:rPr lang="en-US" sz="1300"/>
                        <a:t>Test data</a:t>
                      </a:r>
                      <a:endParaRPr lang="en-US" sz="13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300"/>
                        <a:t>Bearing1_3</a:t>
                      </a:r>
                      <a:endParaRPr lang="en-US"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300"/>
                        <a:t>1</a:t>
                      </a:r>
                      <a:endParaRPr lang="en-US"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300" b="0" kern="1200">
                          <a:solidFill>
                            <a:schemeClr val="dk1"/>
                          </a:solidFill>
                          <a:effectLst/>
                          <a:latin typeface="+mn-lt"/>
                          <a:ea typeface="+mn-ea"/>
                          <a:cs typeface="+mn-cs"/>
                        </a:rPr>
                        <a:t>23740</a:t>
                      </a:r>
                      <a:endParaRPr lang="en-US" sz="1300" b="0" kern="1200" dirty="0">
                        <a:solidFill>
                          <a:schemeClr val="dk1"/>
                        </a:solidFill>
                        <a:effectLst/>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300" b="0" kern="1200">
                          <a:solidFill>
                            <a:schemeClr val="dk1"/>
                          </a:solidFill>
                          <a:effectLst/>
                          <a:latin typeface="+mn-lt"/>
                          <a:ea typeface="+mn-ea"/>
                          <a:cs typeface="+mn-cs"/>
                        </a:rPr>
                        <a:t>5730</a:t>
                      </a:r>
                      <a:endParaRPr lang="en-US" sz="1300" b="0" kern="1200" dirty="0">
                        <a:solidFill>
                          <a:schemeClr val="dk1"/>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300" b="0" kern="1200" dirty="0">
                          <a:solidFill>
                            <a:schemeClr val="dk1"/>
                          </a:solidFill>
                          <a:effectLst/>
                          <a:latin typeface="+mn-lt"/>
                          <a:ea typeface="+mn-ea"/>
                          <a:cs typeface="+mn-cs"/>
                        </a:rPr>
                        <a:t>4613120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300" dirty="0">
                          <a:solidFill>
                            <a:schemeClr val="tx1"/>
                          </a:solidFill>
                        </a:rPr>
                        <a:t>Vibration</a:t>
                      </a:r>
                      <a:endParaRPr lang="en-US" sz="1300" b="0" kern="1200" dirty="0">
                        <a:solidFill>
                          <a:schemeClr val="dk1"/>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100349781"/>
                  </a:ext>
                </a:extLst>
              </a:tr>
              <a:tr h="261755">
                <a:tc vMerge="1">
                  <a:txBody>
                    <a:bodyPr/>
                    <a:lstStyle/>
                    <a:p>
                      <a:endParaRPr lang="en-DE" sz="13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300"/>
                        <a:t>Bearing1_4</a:t>
                      </a:r>
                      <a:endParaRPr lang="en-US"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300"/>
                        <a:t>1</a:t>
                      </a:r>
                      <a:endParaRPr lang="en-US"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300" b="0" kern="1200" dirty="0">
                          <a:solidFill>
                            <a:schemeClr val="dk1"/>
                          </a:solidFill>
                          <a:effectLst/>
                          <a:latin typeface="+mn-lt"/>
                          <a:ea typeface="+mn-ea"/>
                          <a:cs typeface="+mn-cs"/>
                        </a:rPr>
                        <a:t>14270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300" b="0" kern="1200">
                          <a:solidFill>
                            <a:schemeClr val="dk1"/>
                          </a:solidFill>
                          <a:effectLst/>
                          <a:latin typeface="+mn-lt"/>
                          <a:ea typeface="+mn-ea"/>
                          <a:cs typeface="+mn-cs"/>
                        </a:rPr>
                        <a:t>2890</a:t>
                      </a:r>
                      <a:endParaRPr lang="en-US" sz="1300" b="0" kern="1200" dirty="0">
                        <a:solidFill>
                          <a:schemeClr val="dk1"/>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300" b="0" kern="1200">
                          <a:solidFill>
                            <a:schemeClr val="dk1"/>
                          </a:solidFill>
                          <a:effectLst/>
                          <a:latin typeface="+mn-lt"/>
                          <a:ea typeface="+mn-ea"/>
                          <a:cs typeface="+mn-cs"/>
                        </a:rPr>
                        <a:t>2915840</a:t>
                      </a:r>
                      <a:endParaRPr lang="en-US" sz="1300" b="0" kern="1200" dirty="0">
                        <a:solidFill>
                          <a:schemeClr val="dk1"/>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300" dirty="0">
                          <a:solidFill>
                            <a:schemeClr val="tx1"/>
                          </a:solidFill>
                        </a:rPr>
                        <a:t>Vibration, Temperature</a:t>
                      </a:r>
                      <a:endParaRPr lang="en-US" sz="1300" b="0" kern="1200" dirty="0">
                        <a:solidFill>
                          <a:schemeClr val="dk1"/>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914729535"/>
                  </a:ext>
                </a:extLst>
              </a:tr>
              <a:tr h="261755">
                <a:tc vMerge="1">
                  <a:txBody>
                    <a:bodyPr/>
                    <a:lstStyle/>
                    <a:p>
                      <a:endParaRPr lang="en-DE" sz="13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300"/>
                        <a:t>Bearing1_5</a:t>
                      </a:r>
                      <a:endParaRPr lang="en-US"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300"/>
                        <a:t>1</a:t>
                      </a:r>
                      <a:endParaRPr lang="en-US"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300" b="0" kern="1200">
                          <a:solidFill>
                            <a:schemeClr val="dk1"/>
                          </a:solidFill>
                          <a:effectLst/>
                          <a:latin typeface="+mn-lt"/>
                          <a:ea typeface="+mn-ea"/>
                          <a:cs typeface="+mn-cs"/>
                        </a:rPr>
                        <a:t>24620</a:t>
                      </a:r>
                      <a:endParaRPr lang="en-US" sz="1300" b="0" kern="1200" dirty="0">
                        <a:solidFill>
                          <a:schemeClr val="dk1"/>
                        </a:solidFill>
                        <a:effectLst/>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300" b="0" kern="1200">
                          <a:solidFill>
                            <a:schemeClr val="dk1"/>
                          </a:solidFill>
                          <a:effectLst/>
                          <a:latin typeface="+mn-lt"/>
                          <a:ea typeface="+mn-ea"/>
                          <a:cs typeface="+mn-cs"/>
                        </a:rPr>
                        <a:t>1610</a:t>
                      </a:r>
                      <a:endParaRPr lang="en-US" sz="1300" b="0" kern="1200" dirty="0">
                        <a:solidFill>
                          <a:schemeClr val="dk1"/>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300" b="0" kern="1200">
                          <a:solidFill>
                            <a:schemeClr val="dk1"/>
                          </a:solidFill>
                          <a:effectLst/>
                          <a:latin typeface="+mn-lt"/>
                          <a:ea typeface="+mn-ea"/>
                          <a:cs typeface="+mn-cs"/>
                        </a:rPr>
                        <a:t>5893120</a:t>
                      </a:r>
                      <a:endParaRPr lang="en-US" sz="1300" b="0" kern="1200" dirty="0">
                        <a:solidFill>
                          <a:schemeClr val="dk1"/>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300">
                          <a:solidFill>
                            <a:schemeClr val="tx1"/>
                          </a:solidFill>
                        </a:rPr>
                        <a:t>Vibration, Temperature</a:t>
                      </a:r>
                      <a:endParaRPr lang="en-US" sz="1300" b="0" kern="1200" dirty="0">
                        <a:solidFill>
                          <a:schemeClr val="dk1"/>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91486636"/>
                  </a:ext>
                </a:extLst>
              </a:tr>
              <a:tr h="261755">
                <a:tc vMerge="1">
                  <a:txBody>
                    <a:bodyPr/>
                    <a:lstStyle/>
                    <a:p>
                      <a:endParaRPr lang="en-DE" sz="13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300"/>
                        <a:t>Bearing1_6</a:t>
                      </a:r>
                      <a:endParaRPr lang="en-US"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300"/>
                        <a:t>1</a:t>
                      </a:r>
                      <a:endParaRPr lang="en-US"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300" b="0" kern="1200">
                          <a:solidFill>
                            <a:schemeClr val="dk1"/>
                          </a:solidFill>
                          <a:effectLst/>
                          <a:latin typeface="+mn-lt"/>
                          <a:ea typeface="+mn-ea"/>
                          <a:cs typeface="+mn-cs"/>
                        </a:rPr>
                        <a:t>24470</a:t>
                      </a:r>
                      <a:endParaRPr lang="en-US" sz="1300" b="0" kern="1200" dirty="0">
                        <a:solidFill>
                          <a:schemeClr val="dk1"/>
                        </a:solidFill>
                        <a:effectLst/>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300" b="0" kern="1200">
                          <a:solidFill>
                            <a:schemeClr val="dk1"/>
                          </a:solidFill>
                          <a:effectLst/>
                          <a:latin typeface="+mn-lt"/>
                          <a:ea typeface="+mn-ea"/>
                          <a:cs typeface="+mn-cs"/>
                        </a:rPr>
                        <a:t>1460</a:t>
                      </a:r>
                      <a:endParaRPr lang="en-US" sz="1300" b="0" kern="1200" dirty="0">
                        <a:solidFill>
                          <a:schemeClr val="dk1"/>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300" b="0" kern="1200">
                          <a:solidFill>
                            <a:schemeClr val="dk1"/>
                          </a:solidFill>
                          <a:effectLst/>
                          <a:latin typeface="+mn-lt"/>
                          <a:ea typeface="+mn-ea"/>
                          <a:cs typeface="+mn-cs"/>
                        </a:rPr>
                        <a:t>5893120</a:t>
                      </a:r>
                      <a:endParaRPr lang="en-US" sz="1300" b="0" kern="1200" dirty="0">
                        <a:solidFill>
                          <a:schemeClr val="dk1"/>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300">
                          <a:solidFill>
                            <a:schemeClr val="tx1"/>
                          </a:solidFill>
                        </a:rPr>
                        <a:t>Vibration, Temperature</a:t>
                      </a:r>
                      <a:endParaRPr lang="en-US" sz="1300" b="0" kern="1200" dirty="0">
                        <a:solidFill>
                          <a:schemeClr val="dk1"/>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102661928"/>
                  </a:ext>
                </a:extLst>
              </a:tr>
              <a:tr h="261755">
                <a:tc vMerge="1">
                  <a:txBody>
                    <a:bodyPr/>
                    <a:lstStyle/>
                    <a:p>
                      <a:endParaRPr lang="en-DE" sz="13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300"/>
                        <a:t>Bearing1_7</a:t>
                      </a:r>
                      <a:endParaRPr lang="en-US"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300"/>
                        <a:t>1</a:t>
                      </a:r>
                      <a:endParaRPr lang="en-US"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300" b="0" kern="1200">
                          <a:solidFill>
                            <a:schemeClr val="dk1"/>
                          </a:solidFill>
                          <a:effectLst/>
                          <a:latin typeface="+mn-lt"/>
                          <a:ea typeface="+mn-ea"/>
                          <a:cs typeface="+mn-cs"/>
                        </a:rPr>
                        <a:t>22580</a:t>
                      </a:r>
                      <a:endParaRPr lang="en-US" sz="1300" b="0" kern="1200" dirty="0">
                        <a:solidFill>
                          <a:schemeClr val="dk1"/>
                        </a:solidFill>
                        <a:effectLst/>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300" b="0" kern="1200">
                          <a:solidFill>
                            <a:schemeClr val="dk1"/>
                          </a:solidFill>
                          <a:effectLst/>
                          <a:latin typeface="+mn-lt"/>
                          <a:ea typeface="+mn-ea"/>
                          <a:cs typeface="+mn-cs"/>
                        </a:rPr>
                        <a:t>7570</a:t>
                      </a:r>
                      <a:endParaRPr lang="en-US" sz="1300" b="0" kern="1200" dirty="0">
                        <a:solidFill>
                          <a:schemeClr val="dk1"/>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300" b="0" kern="1200">
                          <a:solidFill>
                            <a:schemeClr val="dk1"/>
                          </a:solidFill>
                          <a:effectLst/>
                          <a:latin typeface="+mn-lt"/>
                          <a:ea typeface="+mn-ea"/>
                          <a:cs typeface="+mn-cs"/>
                        </a:rPr>
                        <a:t>3845120</a:t>
                      </a:r>
                      <a:endParaRPr lang="en-US" sz="1300" b="0" kern="1200" dirty="0">
                        <a:solidFill>
                          <a:schemeClr val="dk1"/>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300">
                          <a:solidFill>
                            <a:schemeClr val="tx1"/>
                          </a:solidFill>
                        </a:rPr>
                        <a:t>Vibration, Temperature</a:t>
                      </a:r>
                      <a:endParaRPr lang="en-US" sz="1300" b="0" kern="1200" dirty="0">
                        <a:solidFill>
                          <a:schemeClr val="dk1"/>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83497611"/>
                  </a:ext>
                </a:extLst>
              </a:tr>
              <a:tr h="261755">
                <a:tc vMerge="1">
                  <a:txBody>
                    <a:bodyPr/>
                    <a:lstStyle/>
                    <a:p>
                      <a:endParaRPr lang="en-DE" sz="13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300"/>
                        <a:t>Bearing2_3</a:t>
                      </a:r>
                      <a:endParaRPr lang="en-US"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300"/>
                        <a:t>2</a:t>
                      </a:r>
                      <a:endParaRPr lang="en-US"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300" b="0" kern="1200">
                          <a:solidFill>
                            <a:schemeClr val="dk1"/>
                          </a:solidFill>
                          <a:effectLst/>
                          <a:latin typeface="+mn-lt"/>
                          <a:ea typeface="+mn-ea"/>
                          <a:cs typeface="+mn-cs"/>
                        </a:rPr>
                        <a:t>19540</a:t>
                      </a:r>
                      <a:endParaRPr lang="en-US" sz="1300" b="0" kern="1200" dirty="0">
                        <a:solidFill>
                          <a:schemeClr val="dk1"/>
                        </a:solidFill>
                        <a:effectLst/>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300" b="0" kern="1200">
                          <a:solidFill>
                            <a:schemeClr val="dk1"/>
                          </a:solidFill>
                          <a:effectLst/>
                          <a:latin typeface="+mn-lt"/>
                          <a:ea typeface="+mn-ea"/>
                          <a:cs typeface="+mn-cs"/>
                        </a:rPr>
                        <a:t>7530</a:t>
                      </a:r>
                      <a:endParaRPr lang="en-US" sz="1300" b="0" kern="1200" dirty="0">
                        <a:solidFill>
                          <a:schemeClr val="dk1"/>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300" b="0" kern="1200" dirty="0">
                          <a:solidFill>
                            <a:schemeClr val="dk1"/>
                          </a:solidFill>
                          <a:effectLst/>
                          <a:latin typeface="+mn-lt"/>
                          <a:ea typeface="+mn-ea"/>
                          <a:cs typeface="+mn-cs"/>
                        </a:rPr>
                        <a:t>3077120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300">
                          <a:solidFill>
                            <a:schemeClr val="tx1"/>
                          </a:solidFill>
                        </a:rPr>
                        <a:t>Vibration</a:t>
                      </a:r>
                      <a:endParaRPr lang="en-US" sz="1300" b="0" kern="1200" dirty="0">
                        <a:solidFill>
                          <a:schemeClr val="dk1"/>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302151325"/>
                  </a:ext>
                </a:extLst>
              </a:tr>
              <a:tr h="261755">
                <a:tc vMerge="1">
                  <a:txBody>
                    <a:bodyPr/>
                    <a:lstStyle/>
                    <a:p>
                      <a:endParaRPr lang="en-DE" sz="13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300"/>
                        <a:t>Bearing2_4</a:t>
                      </a:r>
                      <a:endParaRPr lang="en-US"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300"/>
                        <a:t>2</a:t>
                      </a:r>
                      <a:endParaRPr lang="en-US"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300" b="0" kern="1200">
                          <a:solidFill>
                            <a:schemeClr val="dk1"/>
                          </a:solidFill>
                          <a:effectLst/>
                          <a:latin typeface="+mn-lt"/>
                          <a:ea typeface="+mn-ea"/>
                          <a:cs typeface="+mn-cs"/>
                        </a:rPr>
                        <a:t>7500</a:t>
                      </a:r>
                      <a:endParaRPr lang="en-US" sz="1300" b="0" kern="1200" dirty="0">
                        <a:solidFill>
                          <a:schemeClr val="dk1"/>
                        </a:solidFill>
                        <a:effectLst/>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300" b="0" kern="1200">
                          <a:solidFill>
                            <a:schemeClr val="dk1"/>
                          </a:solidFill>
                          <a:effectLst/>
                          <a:latin typeface="+mn-lt"/>
                          <a:ea typeface="+mn-ea"/>
                          <a:cs typeface="+mn-cs"/>
                        </a:rPr>
                        <a:t>1390</a:t>
                      </a:r>
                      <a:endParaRPr lang="en-US" sz="1300" b="0" kern="1200" dirty="0">
                        <a:solidFill>
                          <a:schemeClr val="dk1"/>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300" b="0" kern="1200">
                          <a:solidFill>
                            <a:schemeClr val="dk1"/>
                          </a:solidFill>
                          <a:effectLst/>
                          <a:latin typeface="+mn-lt"/>
                          <a:ea typeface="+mn-ea"/>
                          <a:cs typeface="+mn-cs"/>
                        </a:rPr>
                        <a:t>1566720</a:t>
                      </a:r>
                      <a:endParaRPr lang="en-US" sz="1300" b="0" kern="1200" dirty="0">
                        <a:solidFill>
                          <a:schemeClr val="dk1"/>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300">
                          <a:solidFill>
                            <a:schemeClr val="tx1"/>
                          </a:solidFill>
                        </a:rPr>
                        <a:t>Vibration, Temperature</a:t>
                      </a:r>
                      <a:endParaRPr lang="en-US" sz="1300" b="0" kern="1200" dirty="0">
                        <a:solidFill>
                          <a:schemeClr val="dk1"/>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52378131"/>
                  </a:ext>
                </a:extLst>
              </a:tr>
              <a:tr h="261755">
                <a:tc vMerge="1">
                  <a:txBody>
                    <a:bodyPr/>
                    <a:lstStyle/>
                    <a:p>
                      <a:endParaRPr lang="en-DE" sz="13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300"/>
                        <a:t>Bearing2_5</a:t>
                      </a:r>
                      <a:endParaRPr lang="en-US"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300"/>
                        <a:t>2</a:t>
                      </a:r>
                      <a:endParaRPr lang="en-US"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300" b="0" kern="1200">
                          <a:solidFill>
                            <a:schemeClr val="dk1"/>
                          </a:solidFill>
                          <a:effectLst/>
                          <a:latin typeface="+mn-lt"/>
                          <a:ea typeface="+mn-ea"/>
                          <a:cs typeface="+mn-cs"/>
                        </a:rPr>
                        <a:t>23100</a:t>
                      </a:r>
                      <a:endParaRPr lang="en-US" sz="1300" b="0" kern="1200" dirty="0">
                        <a:solidFill>
                          <a:schemeClr val="dk1"/>
                        </a:solidFill>
                        <a:effectLst/>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300" b="0" kern="1200">
                          <a:solidFill>
                            <a:schemeClr val="dk1"/>
                          </a:solidFill>
                          <a:effectLst/>
                          <a:latin typeface="+mn-lt"/>
                          <a:ea typeface="+mn-ea"/>
                          <a:cs typeface="+mn-cs"/>
                        </a:rPr>
                        <a:t>3090</a:t>
                      </a:r>
                      <a:endParaRPr lang="en-US" sz="1300" b="0" kern="1200" dirty="0">
                        <a:solidFill>
                          <a:schemeClr val="dk1"/>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300" b="0" kern="1200">
                          <a:solidFill>
                            <a:schemeClr val="dk1"/>
                          </a:solidFill>
                          <a:effectLst/>
                          <a:latin typeface="+mn-lt"/>
                          <a:ea typeface="+mn-ea"/>
                          <a:cs typeface="+mn-cs"/>
                        </a:rPr>
                        <a:t>5125120</a:t>
                      </a:r>
                      <a:endParaRPr lang="en-US" sz="1300" b="0" kern="1200" dirty="0">
                        <a:solidFill>
                          <a:schemeClr val="dk1"/>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300">
                          <a:solidFill>
                            <a:schemeClr val="tx1"/>
                          </a:solidFill>
                        </a:rPr>
                        <a:t>Vibration, Temperature</a:t>
                      </a:r>
                      <a:endParaRPr lang="en-US" sz="1300" b="0" kern="1200" dirty="0">
                        <a:solidFill>
                          <a:schemeClr val="dk1"/>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43076390"/>
                  </a:ext>
                </a:extLst>
              </a:tr>
              <a:tr h="261755">
                <a:tc vMerge="1">
                  <a:txBody>
                    <a:bodyPr/>
                    <a:lstStyle/>
                    <a:p>
                      <a:endParaRPr lang="en-DE" sz="13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300"/>
                        <a:t>Bearing2_6</a:t>
                      </a:r>
                      <a:endParaRPr lang="en-US"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300"/>
                        <a:t>2</a:t>
                      </a:r>
                      <a:endParaRPr lang="en-US"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300" b="0" kern="1200">
                          <a:solidFill>
                            <a:schemeClr val="dk1"/>
                          </a:solidFill>
                          <a:effectLst/>
                          <a:latin typeface="+mn-lt"/>
                          <a:ea typeface="+mn-ea"/>
                          <a:cs typeface="+mn-cs"/>
                        </a:rPr>
                        <a:t>7000</a:t>
                      </a:r>
                      <a:endParaRPr lang="en-US" sz="1300" b="0" kern="1200" dirty="0">
                        <a:solidFill>
                          <a:schemeClr val="dk1"/>
                        </a:solidFill>
                        <a:effectLst/>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300" b="0" kern="1200">
                          <a:solidFill>
                            <a:schemeClr val="dk1"/>
                          </a:solidFill>
                          <a:effectLst/>
                          <a:latin typeface="+mn-lt"/>
                          <a:ea typeface="+mn-ea"/>
                          <a:cs typeface="+mn-cs"/>
                        </a:rPr>
                        <a:t>1290</a:t>
                      </a:r>
                      <a:endParaRPr lang="en-US" sz="1300" b="0" kern="1200" dirty="0">
                        <a:solidFill>
                          <a:schemeClr val="dk1"/>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300" b="0" kern="1200">
                          <a:solidFill>
                            <a:schemeClr val="dk1"/>
                          </a:solidFill>
                          <a:effectLst/>
                          <a:latin typeface="+mn-lt"/>
                          <a:ea typeface="+mn-ea"/>
                          <a:cs typeface="+mn-cs"/>
                        </a:rPr>
                        <a:t>1464320</a:t>
                      </a:r>
                      <a:endParaRPr lang="en-US" sz="1300" b="0" kern="1200" dirty="0">
                        <a:solidFill>
                          <a:schemeClr val="dk1"/>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300">
                          <a:solidFill>
                            <a:schemeClr val="tx1"/>
                          </a:solidFill>
                        </a:rPr>
                        <a:t>Vibration</a:t>
                      </a:r>
                      <a:endParaRPr lang="en-US" sz="1300" b="0" kern="1200" dirty="0">
                        <a:solidFill>
                          <a:schemeClr val="dk1"/>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870307323"/>
                  </a:ext>
                </a:extLst>
              </a:tr>
              <a:tr h="261755">
                <a:tc vMerge="1">
                  <a:txBody>
                    <a:bodyPr/>
                    <a:lstStyle/>
                    <a:p>
                      <a:endParaRPr lang="en-DE" sz="13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300" dirty="0"/>
                        <a:t>Bearing2_7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300" dirty="0"/>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300" b="0" kern="1200">
                          <a:solidFill>
                            <a:schemeClr val="dk1"/>
                          </a:solidFill>
                          <a:effectLst/>
                          <a:latin typeface="+mn-lt"/>
                          <a:ea typeface="+mn-ea"/>
                          <a:cs typeface="+mn-cs"/>
                        </a:rPr>
                        <a:t>2290</a:t>
                      </a:r>
                      <a:endParaRPr lang="en-US" sz="1300" b="0" kern="1200" dirty="0">
                        <a:solidFill>
                          <a:schemeClr val="dk1"/>
                        </a:solidFill>
                        <a:effectLst/>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300" b="0" kern="1200">
                          <a:solidFill>
                            <a:schemeClr val="dk1"/>
                          </a:solidFill>
                          <a:effectLst/>
                          <a:latin typeface="+mn-lt"/>
                          <a:ea typeface="+mn-ea"/>
                          <a:cs typeface="+mn-cs"/>
                        </a:rPr>
                        <a:t>580</a:t>
                      </a:r>
                      <a:endParaRPr lang="en-US" sz="1300" b="0" kern="1200" dirty="0">
                        <a:solidFill>
                          <a:schemeClr val="dk1"/>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300" b="0" kern="1200">
                          <a:solidFill>
                            <a:schemeClr val="dk1"/>
                          </a:solidFill>
                          <a:effectLst/>
                          <a:latin typeface="+mn-lt"/>
                          <a:ea typeface="+mn-ea"/>
                          <a:cs typeface="+mn-cs"/>
                        </a:rPr>
                        <a:t>440320</a:t>
                      </a:r>
                      <a:endParaRPr lang="en-US" sz="1300" b="0" kern="1200" dirty="0">
                        <a:solidFill>
                          <a:schemeClr val="dk1"/>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300">
                          <a:solidFill>
                            <a:schemeClr val="tx1"/>
                          </a:solidFill>
                        </a:rPr>
                        <a:t>Vibration</a:t>
                      </a:r>
                      <a:endParaRPr lang="en-US" sz="1300" b="0" kern="1200" dirty="0">
                        <a:solidFill>
                          <a:schemeClr val="dk1"/>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13532096"/>
                  </a:ext>
                </a:extLst>
              </a:tr>
              <a:tr h="261755">
                <a:tc vMerge="1">
                  <a:txBody>
                    <a:bodyPr/>
                    <a:lstStyle/>
                    <a:p>
                      <a:endParaRPr lang="en-DE" sz="13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300"/>
                        <a:t>Bearing3_3</a:t>
                      </a:r>
                      <a:endParaRPr lang="en-US"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300"/>
                        <a:t>3</a:t>
                      </a:r>
                      <a:endParaRPr lang="en-US"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300" b="0" kern="1200">
                          <a:solidFill>
                            <a:schemeClr val="dk1"/>
                          </a:solidFill>
                          <a:effectLst/>
                          <a:latin typeface="+mn-lt"/>
                          <a:ea typeface="+mn-ea"/>
                          <a:cs typeface="+mn-cs"/>
                        </a:rPr>
                        <a:t>4330</a:t>
                      </a:r>
                      <a:endParaRPr lang="en-US" sz="1300" b="0" kern="1200" dirty="0">
                        <a:solidFill>
                          <a:schemeClr val="dk1"/>
                        </a:solidFill>
                        <a:effectLst/>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300" b="0" kern="1200">
                          <a:solidFill>
                            <a:schemeClr val="dk1"/>
                          </a:solidFill>
                          <a:effectLst/>
                          <a:latin typeface="+mn-lt"/>
                          <a:ea typeface="+mn-ea"/>
                          <a:cs typeface="+mn-cs"/>
                        </a:rPr>
                        <a:t>820</a:t>
                      </a:r>
                      <a:endParaRPr lang="en-US" sz="1300" b="0" kern="1200" dirty="0">
                        <a:solidFill>
                          <a:schemeClr val="dk1"/>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300" b="0" kern="1200">
                          <a:solidFill>
                            <a:schemeClr val="dk1"/>
                          </a:solidFill>
                          <a:effectLst/>
                          <a:latin typeface="+mn-lt"/>
                          <a:ea typeface="+mn-ea"/>
                          <a:cs typeface="+mn-cs"/>
                        </a:rPr>
                        <a:t>901120</a:t>
                      </a:r>
                      <a:endParaRPr lang="en-US" sz="1300" b="0" kern="1200" dirty="0">
                        <a:solidFill>
                          <a:schemeClr val="dk1"/>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300" dirty="0">
                          <a:solidFill>
                            <a:schemeClr val="tx1"/>
                          </a:solidFill>
                        </a:rPr>
                        <a:t>Vibration, Temperature</a:t>
                      </a:r>
                      <a:endParaRPr lang="en-US" sz="1300" b="0" kern="1200" dirty="0">
                        <a:solidFill>
                          <a:schemeClr val="dk1"/>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86603899"/>
                  </a:ext>
                </a:extLst>
              </a:tr>
            </a:tbl>
          </a:graphicData>
        </a:graphic>
      </p:graphicFrame>
      <p:sp>
        <p:nvSpPr>
          <p:cNvPr id="4" name="TextBox 3">
            <a:extLst>
              <a:ext uri="{FF2B5EF4-FFF2-40B4-BE49-F238E27FC236}">
                <a16:creationId xmlns:a16="http://schemas.microsoft.com/office/drawing/2014/main" id="{963EDCF2-0D6C-7C16-4827-1C80C009A1A2}"/>
              </a:ext>
            </a:extLst>
          </p:cNvPr>
          <p:cNvSpPr txBox="1"/>
          <p:nvPr/>
        </p:nvSpPr>
        <p:spPr>
          <a:xfrm>
            <a:off x="527222" y="709403"/>
            <a:ext cx="6672092" cy="369332"/>
          </a:xfrm>
          <a:prstGeom prst="rect">
            <a:avLst/>
          </a:prstGeom>
          <a:noFill/>
        </p:spPr>
        <p:txBody>
          <a:bodyPr wrap="square" rtlCol="0">
            <a:spAutoFit/>
          </a:bodyPr>
          <a:lstStyle/>
          <a:p>
            <a:r>
              <a:rPr lang="en-US" dirty="0">
                <a:latin typeface="Rotis Sans Serif Std" panose="020B0503030202020304" pitchFamily="34" charset="77"/>
              </a:rPr>
              <a:t>Table 2: Information of bearings</a:t>
            </a:r>
          </a:p>
        </p:txBody>
      </p:sp>
    </p:spTree>
    <p:extLst>
      <p:ext uri="{BB962C8B-B14F-4D97-AF65-F5344CB8AC3E}">
        <p14:creationId xmlns:p14="http://schemas.microsoft.com/office/powerpoint/2010/main" val="9935727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a:xfrm>
            <a:off x="527222" y="493615"/>
            <a:ext cx="10826578" cy="356049"/>
          </a:xfrm>
        </p:spPr>
        <p:txBody>
          <a:bodyPr>
            <a:normAutofit fontScale="90000"/>
          </a:bodyPr>
          <a:lstStyle/>
          <a:p>
            <a:r>
              <a:rPr lang="en-US" dirty="0"/>
              <a:t>V</a:t>
            </a:r>
            <a:r>
              <a:rPr lang="en-US" sz="2800" dirty="0"/>
              <a:t>isualize</a:t>
            </a:r>
          </a:p>
        </p:txBody>
      </p:sp>
      <p:sp>
        <p:nvSpPr>
          <p:cNvPr id="5" name="Inhaltsplatzhalter 4"/>
          <p:cNvSpPr>
            <a:spLocks noGrp="1"/>
          </p:cNvSpPr>
          <p:nvPr>
            <p:ph idx="1"/>
          </p:nvPr>
        </p:nvSpPr>
        <p:spPr>
          <a:xfrm>
            <a:off x="527222" y="1027688"/>
            <a:ext cx="10826578" cy="5149275"/>
          </a:xfrm>
        </p:spPr>
        <p:txBody>
          <a:bodyPr>
            <a:normAutofit/>
          </a:bodyPr>
          <a:lstStyle/>
          <a:p>
            <a:endParaRPr lang="en-US" sz="2000" noProof="0" dirty="0"/>
          </a:p>
        </p:txBody>
      </p:sp>
      <p:sp>
        <p:nvSpPr>
          <p:cNvPr id="2" name="Footer Placeholder 1">
            <a:extLst>
              <a:ext uri="{FF2B5EF4-FFF2-40B4-BE49-F238E27FC236}">
                <a16:creationId xmlns:a16="http://schemas.microsoft.com/office/drawing/2014/main" id="{F57D09D8-55EB-F516-279E-8D27D956B9E6}"/>
              </a:ext>
            </a:extLst>
          </p:cNvPr>
          <p:cNvSpPr>
            <a:spLocks noGrp="1"/>
          </p:cNvSpPr>
          <p:nvPr>
            <p:ph type="ftr" sz="quarter" idx="3"/>
          </p:nvPr>
        </p:nvSpPr>
        <p:spPr/>
        <p:txBody>
          <a:bodyPr/>
          <a:lstStyle/>
          <a:p>
            <a:pPr>
              <a:defRPr/>
            </a:pPr>
            <a:r>
              <a:rPr lang="de-DE" altLang="de-DE" b="1" dirty="0"/>
              <a:t>Pham </a:t>
            </a:r>
            <a:r>
              <a:rPr lang="de-DE" altLang="de-DE" b="1" dirty="0" err="1"/>
              <a:t>Anh</a:t>
            </a:r>
            <a:r>
              <a:rPr lang="de-DE" altLang="de-DE" b="1" dirty="0"/>
              <a:t> </a:t>
            </a:r>
            <a:r>
              <a:rPr lang="de-DE" altLang="de-DE" b="1" dirty="0" err="1"/>
              <a:t>Khoa</a:t>
            </a:r>
            <a:r>
              <a:rPr lang="de-DE" altLang="de-DE" b="1" dirty="0"/>
              <a:t>, 23.05.2023</a:t>
            </a:r>
            <a:endParaRPr lang="de-DE" altLang="de-DE" dirty="0"/>
          </a:p>
        </p:txBody>
      </p:sp>
      <p:pic>
        <p:nvPicPr>
          <p:cNvPr id="3" name="Picture 2">
            <a:extLst>
              <a:ext uri="{FF2B5EF4-FFF2-40B4-BE49-F238E27FC236}">
                <a16:creationId xmlns:a16="http://schemas.microsoft.com/office/drawing/2014/main" id="{8FAA6725-C4B7-9B03-B0B3-75977E286FDB}"/>
              </a:ext>
            </a:extLst>
          </p:cNvPr>
          <p:cNvPicPr>
            <a:picLocks noChangeAspect="1"/>
          </p:cNvPicPr>
          <p:nvPr/>
        </p:nvPicPr>
        <p:blipFill>
          <a:blip r:embed="rId3"/>
          <a:stretch>
            <a:fillRect/>
          </a:stretch>
        </p:blipFill>
        <p:spPr>
          <a:xfrm>
            <a:off x="527220" y="1027688"/>
            <a:ext cx="10325357" cy="4139392"/>
          </a:xfrm>
          <a:prstGeom prst="rect">
            <a:avLst/>
          </a:prstGeom>
        </p:spPr>
      </p:pic>
      <p:sp>
        <p:nvSpPr>
          <p:cNvPr id="6" name="TextBox 5">
            <a:extLst>
              <a:ext uri="{FF2B5EF4-FFF2-40B4-BE49-F238E27FC236}">
                <a16:creationId xmlns:a16="http://schemas.microsoft.com/office/drawing/2014/main" id="{C60B2DA4-6C33-CA7C-400C-5D51927A0645}"/>
              </a:ext>
            </a:extLst>
          </p:cNvPr>
          <p:cNvSpPr txBox="1"/>
          <p:nvPr/>
        </p:nvSpPr>
        <p:spPr>
          <a:xfrm>
            <a:off x="527220" y="5068326"/>
            <a:ext cx="5545326" cy="369332"/>
          </a:xfrm>
          <a:prstGeom prst="rect">
            <a:avLst/>
          </a:prstGeom>
          <a:noFill/>
        </p:spPr>
        <p:txBody>
          <a:bodyPr wrap="square" rtlCol="0">
            <a:spAutoFit/>
          </a:bodyPr>
          <a:lstStyle/>
          <a:p>
            <a:r>
              <a:rPr lang="en-US" dirty="0">
                <a:latin typeface="Rotis Sans Serif Std" panose="020B0503030202020304" pitchFamily="34" charset="77"/>
              </a:rPr>
              <a:t>Figure 3: Train bearing1_1</a:t>
            </a:r>
          </a:p>
        </p:txBody>
      </p:sp>
      <p:sp>
        <p:nvSpPr>
          <p:cNvPr id="8" name="TextBox 7">
            <a:extLst>
              <a:ext uri="{FF2B5EF4-FFF2-40B4-BE49-F238E27FC236}">
                <a16:creationId xmlns:a16="http://schemas.microsoft.com/office/drawing/2014/main" id="{096E92C5-1C55-CF0C-C94D-6AF6F15D77BF}"/>
              </a:ext>
            </a:extLst>
          </p:cNvPr>
          <p:cNvSpPr txBox="1"/>
          <p:nvPr/>
        </p:nvSpPr>
        <p:spPr>
          <a:xfrm>
            <a:off x="527220" y="5068326"/>
            <a:ext cx="4749282" cy="369332"/>
          </a:xfrm>
          <a:prstGeom prst="rect">
            <a:avLst/>
          </a:prstGeom>
          <a:noFill/>
        </p:spPr>
        <p:txBody>
          <a:bodyPr wrap="square" rtlCol="0">
            <a:spAutoFit/>
          </a:bodyPr>
          <a:lstStyle/>
          <a:p>
            <a:r>
              <a:rPr lang="en-US" dirty="0">
                <a:latin typeface="Rotis Sans Serif Std" panose="020B0503030202020304" pitchFamily="34" charset="77"/>
              </a:rPr>
              <a:t>Figure 4: Test bearing1_3</a:t>
            </a:r>
          </a:p>
        </p:txBody>
      </p:sp>
      <p:pic>
        <p:nvPicPr>
          <p:cNvPr id="7" name="Picture 6">
            <a:extLst>
              <a:ext uri="{FF2B5EF4-FFF2-40B4-BE49-F238E27FC236}">
                <a16:creationId xmlns:a16="http://schemas.microsoft.com/office/drawing/2014/main" id="{405F7262-DF1B-10B4-4298-7C48B81EC939}"/>
              </a:ext>
            </a:extLst>
          </p:cNvPr>
          <p:cNvPicPr>
            <a:picLocks noChangeAspect="1"/>
          </p:cNvPicPr>
          <p:nvPr/>
        </p:nvPicPr>
        <p:blipFill>
          <a:blip r:embed="rId4"/>
          <a:stretch>
            <a:fillRect/>
          </a:stretch>
        </p:blipFill>
        <p:spPr>
          <a:xfrm>
            <a:off x="527222" y="1005452"/>
            <a:ext cx="10325355" cy="4139391"/>
          </a:xfrm>
          <a:prstGeom prst="rect">
            <a:avLst/>
          </a:prstGeom>
        </p:spPr>
      </p:pic>
    </p:spTree>
    <p:extLst>
      <p:ext uri="{BB962C8B-B14F-4D97-AF65-F5344CB8AC3E}">
        <p14:creationId xmlns:p14="http://schemas.microsoft.com/office/powerpoint/2010/main" val="3530331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a:xfrm>
            <a:off x="527222" y="645830"/>
            <a:ext cx="10826578" cy="501455"/>
          </a:xfrm>
        </p:spPr>
        <p:txBody>
          <a:bodyPr>
            <a:normAutofit/>
          </a:bodyPr>
          <a:lstStyle/>
          <a:p>
            <a:r>
              <a:rPr lang="en-US" sz="2500" dirty="0"/>
              <a:t>Preprocessing</a:t>
            </a:r>
          </a:p>
        </p:txBody>
      </p:sp>
      <p:sp>
        <p:nvSpPr>
          <p:cNvPr id="2" name="Footer Placeholder 1">
            <a:extLst>
              <a:ext uri="{FF2B5EF4-FFF2-40B4-BE49-F238E27FC236}">
                <a16:creationId xmlns:a16="http://schemas.microsoft.com/office/drawing/2014/main" id="{F57D09D8-55EB-F516-279E-8D27D956B9E6}"/>
              </a:ext>
            </a:extLst>
          </p:cNvPr>
          <p:cNvSpPr>
            <a:spLocks noGrp="1"/>
          </p:cNvSpPr>
          <p:nvPr>
            <p:ph type="ftr" sz="quarter" idx="3"/>
          </p:nvPr>
        </p:nvSpPr>
        <p:spPr/>
        <p:txBody>
          <a:bodyPr/>
          <a:lstStyle/>
          <a:p>
            <a:pPr>
              <a:defRPr/>
            </a:pPr>
            <a:r>
              <a:rPr lang="de-DE" altLang="de-DE" b="1"/>
              <a:t>Pham Anh Khoa, 23.05.2023</a:t>
            </a:r>
            <a:endParaRPr lang="de-DE" altLang="de-DE"/>
          </a:p>
        </p:txBody>
      </p:sp>
      <p:sp>
        <p:nvSpPr>
          <p:cNvPr id="13" name="Content Placeholder 12">
            <a:extLst>
              <a:ext uri="{FF2B5EF4-FFF2-40B4-BE49-F238E27FC236}">
                <a16:creationId xmlns:a16="http://schemas.microsoft.com/office/drawing/2014/main" id="{959EB300-153F-083B-C222-6734CF539113}"/>
              </a:ext>
            </a:extLst>
          </p:cNvPr>
          <p:cNvSpPr>
            <a:spLocks noGrp="1"/>
          </p:cNvSpPr>
          <p:nvPr>
            <p:ph idx="1"/>
          </p:nvPr>
        </p:nvSpPr>
        <p:spPr/>
        <p:txBody>
          <a:bodyPr>
            <a:normAutofit/>
          </a:bodyPr>
          <a:lstStyle/>
          <a:p>
            <a:pPr marL="285750" indent="-285750" rtl="0" eaLnBrk="1" fontAlgn="ctr" latinLnBrk="0" hangingPunct="1">
              <a:spcBef>
                <a:spcPts val="0"/>
              </a:spcBef>
              <a:spcAft>
                <a:spcPts val="0"/>
              </a:spcAft>
              <a:buFont typeface="Arial" panose="020B0604020202020204" pitchFamily="34" charset="0"/>
              <a:buChar char="•"/>
            </a:pPr>
            <a:r>
              <a:rPr lang="en-US" sz="1800" dirty="0"/>
              <a:t>Windowing</a:t>
            </a:r>
            <a:endParaRPr lang="en-DE" sz="1800" b="0" i="0" u="none" strike="noStrike" dirty="0">
              <a:effectLst/>
              <a:latin typeface="Arial" panose="020B0604020202020204" pitchFamily="34" charset="0"/>
            </a:endParaRPr>
          </a:p>
          <a:p>
            <a:pPr marL="0" algn="ctr" rtl="0" eaLnBrk="1" fontAlgn="ctr" latinLnBrk="0" hangingPunct="1">
              <a:spcBef>
                <a:spcPts val="0"/>
              </a:spcBef>
              <a:spcAft>
                <a:spcPts val="0"/>
              </a:spcAft>
            </a:pPr>
            <a:r>
              <a:rPr lang="de-DE" sz="1800" b="1" i="0" u="none" strike="noStrike" kern="1200" dirty="0" err="1">
                <a:solidFill>
                  <a:srgbClr val="FFFFFF"/>
                </a:solidFill>
                <a:effectLst/>
                <a:latin typeface="Calibri" panose="020F0502020204030204" pitchFamily="34" charset="0"/>
              </a:rPr>
              <a:t>MethoAbkürzung</a:t>
            </a:r>
            <a:endParaRPr lang="en-DE" sz="1800" b="0" i="0" u="none" strike="noStrike" dirty="0">
              <a:effectLst/>
              <a:latin typeface="Arial" panose="020B0604020202020204" pitchFamily="34" charset="0"/>
            </a:endParaRPr>
          </a:p>
          <a:p>
            <a:pPr marL="0" algn="ctr" rtl="0" eaLnBrk="1" fontAlgn="ctr" latinLnBrk="0" hangingPunct="1">
              <a:spcBef>
                <a:spcPts val="0"/>
              </a:spcBef>
              <a:spcAft>
                <a:spcPts val="0"/>
              </a:spcAft>
            </a:pPr>
            <a:r>
              <a:rPr lang="de-DE" sz="1800" b="1" i="0" u="none" strike="noStrike" kern="1200" dirty="0">
                <a:solidFill>
                  <a:srgbClr val="FFFFFF"/>
                </a:solidFill>
                <a:effectLst/>
                <a:latin typeface="Calibri" panose="020F0502020204030204" pitchFamily="34" charset="0"/>
              </a:rPr>
              <a:t>Hyperparameter</a:t>
            </a:r>
            <a:endParaRPr lang="en-DE" sz="1800" b="0" i="0" u="none" strike="noStrike" dirty="0">
              <a:effectLst/>
              <a:latin typeface="Arial" panose="020B0604020202020204" pitchFamily="34" charset="0"/>
            </a:endParaRPr>
          </a:p>
          <a:p>
            <a:pPr marL="0" algn="ctr" rtl="0" eaLnBrk="1" fontAlgn="ctr" latinLnBrk="0" hangingPunct="1">
              <a:spcBef>
                <a:spcPts val="0"/>
              </a:spcBef>
              <a:spcAft>
                <a:spcPts val="0"/>
              </a:spcAft>
            </a:pPr>
            <a:r>
              <a:rPr lang="de-DE" sz="1800" b="1" i="0" u="none" strike="noStrike" kern="1200" dirty="0">
                <a:solidFill>
                  <a:srgbClr val="FFFFFF"/>
                </a:solidFill>
                <a:effectLst/>
                <a:latin typeface="Calibri" panose="020F0502020204030204" pitchFamily="34" charset="0"/>
              </a:rPr>
              <a:t>Berechnung Koste</a:t>
            </a:r>
            <a:endParaRPr lang="en-DE" sz="1800" b="0" i="0" u="none" strike="noStrike" dirty="0">
              <a:effectLst/>
              <a:latin typeface="Arial" panose="020B0604020202020204" pitchFamily="34" charset="0"/>
            </a:endParaRPr>
          </a:p>
        </p:txBody>
      </p:sp>
      <p:pic>
        <p:nvPicPr>
          <p:cNvPr id="3" name="Picture 2">
            <a:extLst>
              <a:ext uri="{FF2B5EF4-FFF2-40B4-BE49-F238E27FC236}">
                <a16:creationId xmlns:a16="http://schemas.microsoft.com/office/drawing/2014/main" id="{3505219E-69B5-18C7-1240-0A1EBB1E720E}"/>
              </a:ext>
            </a:extLst>
          </p:cNvPr>
          <p:cNvPicPr>
            <a:picLocks noChangeAspect="1"/>
          </p:cNvPicPr>
          <p:nvPr/>
        </p:nvPicPr>
        <p:blipFill>
          <a:blip r:embed="rId3"/>
          <a:stretch>
            <a:fillRect/>
          </a:stretch>
        </p:blipFill>
        <p:spPr>
          <a:xfrm>
            <a:off x="2627366" y="1537018"/>
            <a:ext cx="6937268" cy="3783963"/>
          </a:xfrm>
          <a:prstGeom prst="rect">
            <a:avLst/>
          </a:prstGeom>
        </p:spPr>
      </p:pic>
      <p:sp>
        <p:nvSpPr>
          <p:cNvPr id="6" name="TextBox 5">
            <a:extLst>
              <a:ext uri="{FF2B5EF4-FFF2-40B4-BE49-F238E27FC236}">
                <a16:creationId xmlns:a16="http://schemas.microsoft.com/office/drawing/2014/main" id="{18143D7E-2AAB-0130-B1D6-8C66F237A56E}"/>
              </a:ext>
            </a:extLst>
          </p:cNvPr>
          <p:cNvSpPr txBox="1"/>
          <p:nvPr/>
        </p:nvSpPr>
        <p:spPr>
          <a:xfrm>
            <a:off x="2627366" y="5351310"/>
            <a:ext cx="3675529" cy="369332"/>
          </a:xfrm>
          <a:prstGeom prst="rect">
            <a:avLst/>
          </a:prstGeom>
          <a:noFill/>
        </p:spPr>
        <p:txBody>
          <a:bodyPr wrap="square" rtlCol="0">
            <a:spAutoFit/>
          </a:bodyPr>
          <a:lstStyle/>
          <a:p>
            <a:r>
              <a:rPr lang="de-DE" dirty="0">
                <a:latin typeface="Rotis Sans Serif Std" panose="020B0503030202020304" pitchFamily="34" charset="77"/>
              </a:rPr>
              <a:t>Figure 5: </a:t>
            </a:r>
            <a:r>
              <a:rPr lang="de-DE" dirty="0" err="1">
                <a:latin typeface="Rotis Sans Serif Std" panose="020B0503030202020304" pitchFamily="34" charset="77"/>
              </a:rPr>
              <a:t>Windowing</a:t>
            </a:r>
            <a:endParaRPr lang="de-DE" dirty="0">
              <a:latin typeface="Rotis Sans Serif Std" panose="020B0503030202020304" pitchFamily="34" charset="77"/>
            </a:endParaRPr>
          </a:p>
        </p:txBody>
      </p:sp>
    </p:spTree>
    <p:extLst>
      <p:ext uri="{BB962C8B-B14F-4D97-AF65-F5344CB8AC3E}">
        <p14:creationId xmlns:p14="http://schemas.microsoft.com/office/powerpoint/2010/main" val="19296490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a:xfrm>
            <a:off x="527222" y="645830"/>
            <a:ext cx="10826578" cy="501455"/>
          </a:xfrm>
        </p:spPr>
        <p:txBody>
          <a:bodyPr>
            <a:normAutofit/>
          </a:bodyPr>
          <a:lstStyle/>
          <a:p>
            <a:r>
              <a:rPr lang="en-US" sz="2500" dirty="0"/>
              <a:t>Preprocessing</a:t>
            </a:r>
          </a:p>
        </p:txBody>
      </p:sp>
      <p:sp>
        <p:nvSpPr>
          <p:cNvPr id="2" name="Footer Placeholder 1">
            <a:extLst>
              <a:ext uri="{FF2B5EF4-FFF2-40B4-BE49-F238E27FC236}">
                <a16:creationId xmlns:a16="http://schemas.microsoft.com/office/drawing/2014/main" id="{F57D09D8-55EB-F516-279E-8D27D956B9E6}"/>
              </a:ext>
            </a:extLst>
          </p:cNvPr>
          <p:cNvSpPr>
            <a:spLocks noGrp="1"/>
          </p:cNvSpPr>
          <p:nvPr>
            <p:ph type="ftr" sz="quarter" idx="3"/>
          </p:nvPr>
        </p:nvSpPr>
        <p:spPr/>
        <p:txBody>
          <a:bodyPr/>
          <a:lstStyle/>
          <a:p>
            <a:pPr>
              <a:defRPr/>
            </a:pPr>
            <a:r>
              <a:rPr lang="de-DE" altLang="de-DE" b="1"/>
              <a:t>Pham Anh Khoa, 23.05.2023</a:t>
            </a:r>
            <a:endParaRPr lang="de-DE" altLang="de-DE"/>
          </a:p>
        </p:txBody>
      </p:sp>
      <p:sp>
        <p:nvSpPr>
          <p:cNvPr id="13" name="Content Placeholder 12">
            <a:extLst>
              <a:ext uri="{FF2B5EF4-FFF2-40B4-BE49-F238E27FC236}">
                <a16:creationId xmlns:a16="http://schemas.microsoft.com/office/drawing/2014/main" id="{959EB300-153F-083B-C222-6734CF539113}"/>
              </a:ext>
            </a:extLst>
          </p:cNvPr>
          <p:cNvSpPr>
            <a:spLocks noGrp="1"/>
          </p:cNvSpPr>
          <p:nvPr>
            <p:ph idx="1"/>
          </p:nvPr>
        </p:nvSpPr>
        <p:spPr/>
        <p:txBody>
          <a:bodyPr>
            <a:normAutofit/>
          </a:bodyPr>
          <a:lstStyle/>
          <a:p>
            <a:pPr marL="285750" indent="-285750" rtl="0" eaLnBrk="1" fontAlgn="ctr" latinLnBrk="0" hangingPunct="1">
              <a:spcBef>
                <a:spcPts val="0"/>
              </a:spcBef>
              <a:spcAft>
                <a:spcPts val="0"/>
              </a:spcAft>
              <a:buFont typeface="Arial" panose="020B0604020202020204" pitchFamily="34" charset="0"/>
              <a:buChar char="•"/>
            </a:pPr>
            <a:r>
              <a:rPr lang="de-DE" sz="1800" dirty="0" err="1"/>
              <a:t>Piecewise</a:t>
            </a:r>
            <a:r>
              <a:rPr lang="de-DE" sz="1800" dirty="0"/>
              <a:t> Aggregate Approximation (PAA)</a:t>
            </a:r>
            <a:endParaRPr lang="en-DE" sz="1800" b="0" i="0" u="none" strike="noStrike" dirty="0">
              <a:effectLst/>
              <a:latin typeface="Arial" panose="020B0604020202020204" pitchFamily="34" charset="0"/>
            </a:endParaRPr>
          </a:p>
          <a:p>
            <a:pPr marL="0" algn="ctr" rtl="0" eaLnBrk="1" fontAlgn="ctr" latinLnBrk="0" hangingPunct="1">
              <a:spcBef>
                <a:spcPts val="0"/>
              </a:spcBef>
              <a:spcAft>
                <a:spcPts val="0"/>
              </a:spcAft>
            </a:pPr>
            <a:endParaRPr lang="en-DE" sz="1800" b="0" i="0" u="none" strike="noStrike" dirty="0">
              <a:effectLst/>
              <a:latin typeface="Arial" panose="020B0604020202020204" pitchFamily="34" charset="0"/>
            </a:endParaRPr>
          </a:p>
          <a:p>
            <a:pPr marL="0" algn="ctr" rtl="0" eaLnBrk="1" fontAlgn="ctr" latinLnBrk="0" hangingPunct="1">
              <a:spcBef>
                <a:spcPts val="0"/>
              </a:spcBef>
              <a:spcAft>
                <a:spcPts val="0"/>
              </a:spcAft>
            </a:pPr>
            <a:r>
              <a:rPr lang="de-DE" sz="1800" b="1" i="0" u="none" strike="noStrike" kern="1200" dirty="0">
                <a:solidFill>
                  <a:srgbClr val="FFFFFF"/>
                </a:solidFill>
                <a:effectLst/>
                <a:latin typeface="Calibri" panose="020F0502020204030204" pitchFamily="34" charset="0"/>
              </a:rPr>
              <a:t>Hyperparameter</a:t>
            </a:r>
            <a:endParaRPr lang="en-DE" sz="1800" b="0" i="0" u="none" strike="noStrike" dirty="0">
              <a:effectLst/>
              <a:latin typeface="Arial" panose="020B0604020202020204" pitchFamily="34" charset="0"/>
            </a:endParaRPr>
          </a:p>
          <a:p>
            <a:pPr marL="0" algn="ctr" rtl="0" eaLnBrk="1" fontAlgn="ctr" latinLnBrk="0" hangingPunct="1">
              <a:spcBef>
                <a:spcPts val="0"/>
              </a:spcBef>
              <a:spcAft>
                <a:spcPts val="0"/>
              </a:spcAft>
            </a:pPr>
            <a:r>
              <a:rPr lang="de-DE" sz="1800" b="1" i="0" u="none" strike="noStrike" kern="1200" dirty="0">
                <a:solidFill>
                  <a:srgbClr val="FFFFFF"/>
                </a:solidFill>
                <a:effectLst/>
                <a:latin typeface="Calibri" panose="020F0502020204030204" pitchFamily="34" charset="0"/>
              </a:rPr>
              <a:t>Berechnung Koste</a:t>
            </a:r>
            <a:endParaRPr lang="en-DE" sz="1800" b="0" i="0" u="none" strike="noStrike" dirty="0">
              <a:effectLst/>
              <a:latin typeface="Arial" panose="020B0604020202020204" pitchFamily="34" charset="0"/>
            </a:endParaRPr>
          </a:p>
        </p:txBody>
      </p:sp>
      <p:sp>
        <p:nvSpPr>
          <p:cNvPr id="6" name="TextBox 5">
            <a:extLst>
              <a:ext uri="{FF2B5EF4-FFF2-40B4-BE49-F238E27FC236}">
                <a16:creationId xmlns:a16="http://schemas.microsoft.com/office/drawing/2014/main" id="{18143D7E-2AAB-0130-B1D6-8C66F237A56E}"/>
              </a:ext>
            </a:extLst>
          </p:cNvPr>
          <p:cNvSpPr txBox="1"/>
          <p:nvPr/>
        </p:nvSpPr>
        <p:spPr>
          <a:xfrm>
            <a:off x="3441400" y="5282786"/>
            <a:ext cx="3675529" cy="369332"/>
          </a:xfrm>
          <a:prstGeom prst="rect">
            <a:avLst/>
          </a:prstGeom>
          <a:noFill/>
        </p:spPr>
        <p:txBody>
          <a:bodyPr wrap="square" rtlCol="0">
            <a:spAutoFit/>
          </a:bodyPr>
          <a:lstStyle/>
          <a:p>
            <a:r>
              <a:rPr lang="de-DE" dirty="0">
                <a:latin typeface="Rotis Sans Serif Std" panose="020B0503030202020304" pitchFamily="34" charset="77"/>
              </a:rPr>
              <a:t>Figure 5: PAA</a:t>
            </a:r>
          </a:p>
        </p:txBody>
      </p:sp>
      <p:pic>
        <p:nvPicPr>
          <p:cNvPr id="5" name="Picture 4">
            <a:extLst>
              <a:ext uri="{FF2B5EF4-FFF2-40B4-BE49-F238E27FC236}">
                <a16:creationId xmlns:a16="http://schemas.microsoft.com/office/drawing/2014/main" id="{F8F515EC-2930-264F-34BB-DB49C6D474E8}"/>
              </a:ext>
            </a:extLst>
          </p:cNvPr>
          <p:cNvPicPr>
            <a:picLocks noChangeAspect="1"/>
          </p:cNvPicPr>
          <p:nvPr/>
        </p:nvPicPr>
        <p:blipFill>
          <a:blip r:embed="rId3"/>
          <a:stretch>
            <a:fillRect/>
          </a:stretch>
        </p:blipFill>
        <p:spPr>
          <a:xfrm>
            <a:off x="3441400" y="1665868"/>
            <a:ext cx="4826000" cy="3632200"/>
          </a:xfrm>
          <a:prstGeom prst="rect">
            <a:avLst/>
          </a:prstGeom>
        </p:spPr>
      </p:pic>
    </p:spTree>
    <p:extLst>
      <p:ext uri="{BB962C8B-B14F-4D97-AF65-F5344CB8AC3E}">
        <p14:creationId xmlns:p14="http://schemas.microsoft.com/office/powerpoint/2010/main" val="40177522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a:xfrm>
            <a:off x="527222" y="493615"/>
            <a:ext cx="10826578" cy="356049"/>
          </a:xfrm>
        </p:spPr>
        <p:txBody>
          <a:bodyPr>
            <a:normAutofit fontScale="90000"/>
          </a:bodyPr>
          <a:lstStyle/>
          <a:p>
            <a:r>
              <a:rPr lang="en-US" sz="2800" dirty="0"/>
              <a:t>Time Series-to-Image Encoding</a:t>
            </a:r>
          </a:p>
        </p:txBody>
      </p:sp>
      <p:sp>
        <p:nvSpPr>
          <p:cNvPr id="5" name="Inhaltsplatzhalter 4"/>
          <p:cNvSpPr>
            <a:spLocks noGrp="1"/>
          </p:cNvSpPr>
          <p:nvPr>
            <p:ph idx="1"/>
          </p:nvPr>
        </p:nvSpPr>
        <p:spPr>
          <a:xfrm>
            <a:off x="527222" y="1027688"/>
            <a:ext cx="10826578" cy="5149275"/>
          </a:xfrm>
        </p:spPr>
        <p:txBody>
          <a:bodyPr>
            <a:normAutofit/>
          </a:bodyPr>
          <a:lstStyle/>
          <a:p>
            <a:r>
              <a:rPr lang="en-US" sz="2000" b="1" dirty="0"/>
              <a:t>Short-time Fourier Transform </a:t>
            </a:r>
          </a:p>
          <a:p>
            <a:pPr marL="285750" indent="-285750">
              <a:buFont typeface="Arial" panose="020B0604020202020204" pitchFamily="34" charset="0"/>
              <a:buChar char="•"/>
            </a:pPr>
            <a:r>
              <a:rPr lang="en-US" sz="1800" dirty="0"/>
              <a:t>Split time series in to segments.</a:t>
            </a:r>
          </a:p>
          <a:p>
            <a:pPr marL="285750" indent="-285750">
              <a:buFont typeface="Arial" panose="020B0604020202020204" pitchFamily="34" charset="0"/>
              <a:buChar char="•"/>
            </a:pPr>
            <a:r>
              <a:rPr lang="en-US" sz="1800" dirty="0"/>
              <a:t>Use element-wise product between segments and window function.</a:t>
            </a:r>
          </a:p>
          <a:p>
            <a:pPr marL="285750" indent="-285750">
              <a:buFont typeface="Arial" panose="020B0604020202020204" pitchFamily="34" charset="0"/>
              <a:buChar char="•"/>
            </a:pPr>
            <a:r>
              <a:rPr lang="en-US" sz="1800" dirty="0"/>
              <a:t>Calculate DFT for each segments.</a:t>
            </a:r>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r>
              <a:rPr lang="en-US" sz="1800" dirty="0"/>
              <a:t>STFT Formula:</a:t>
            </a:r>
          </a:p>
          <a:p>
            <a:pPr marL="285750" indent="-285750">
              <a:buFont typeface="Arial" panose="020B0604020202020204" pitchFamily="34" charset="0"/>
              <a:buChar char="•"/>
            </a:pPr>
            <a:endParaRPr lang="en-US" sz="1800" noProof="0" dirty="0"/>
          </a:p>
          <a:p>
            <a:pPr marL="285750" indent="-285750">
              <a:buFont typeface="Arial" panose="020B0604020202020204" pitchFamily="34" charset="0"/>
              <a:buChar char="•"/>
            </a:pPr>
            <a:endParaRPr lang="en-US" sz="1800" dirty="0"/>
          </a:p>
          <a:p>
            <a:pPr marL="342900" indent="-342900">
              <a:buFont typeface="Arial" panose="020B0604020202020204" pitchFamily="34" charset="0"/>
              <a:buChar char="•"/>
            </a:pPr>
            <a:r>
              <a:rPr lang="en-US" sz="1800" dirty="0"/>
              <a:t>Shape: </a:t>
            </a:r>
            <a:r>
              <a:rPr lang="en-GB" sz="1800" dirty="0"/>
              <a:t>⟨</a:t>
            </a:r>
            <a:r>
              <a:rPr lang="en-GB" sz="1800" dirty="0" err="1"/>
              <a:t>window_size</a:t>
            </a:r>
            <a:r>
              <a:rPr lang="en-GB" sz="1800" dirty="0"/>
              <a:t>//2+1, (</a:t>
            </a:r>
            <a:r>
              <a:rPr lang="en-GB" sz="1800" dirty="0" err="1"/>
              <a:t>n_samples</a:t>
            </a:r>
            <a:r>
              <a:rPr lang="en-GB" sz="1800" dirty="0"/>
              <a:t> − </a:t>
            </a:r>
            <a:r>
              <a:rPr lang="en-GB" sz="1800" dirty="0" err="1"/>
              <a:t>window_size</a:t>
            </a:r>
            <a:r>
              <a:rPr lang="en-GB" sz="1800" dirty="0"/>
              <a:t>)//</a:t>
            </a:r>
            <a:r>
              <a:rPr lang="en-GB" sz="1800" dirty="0" err="1"/>
              <a:t>hop_size</a:t>
            </a:r>
            <a:r>
              <a:rPr lang="en-GB" sz="1800" dirty="0"/>
              <a:t> + 1⟩</a:t>
            </a:r>
            <a:r>
              <a:rPr lang="en-US" sz="1800" dirty="0"/>
              <a:t>				</a:t>
            </a:r>
          </a:p>
          <a:p>
            <a:pPr marL="342900" indent="-342900">
              <a:buFont typeface="Arial" panose="020B0604020202020204" pitchFamily="34" charset="0"/>
              <a:buChar char="•"/>
            </a:pPr>
            <a:r>
              <a:rPr lang="en-US" sz="1800" dirty="0"/>
              <a:t>Hyperparameter: </a:t>
            </a:r>
            <a:r>
              <a:rPr lang="en-US" sz="1800" dirty="0" err="1"/>
              <a:t>window_size</a:t>
            </a:r>
            <a:r>
              <a:rPr lang="en-US" sz="1800" dirty="0"/>
              <a:t>, </a:t>
            </a:r>
            <a:r>
              <a:rPr lang="en-US" sz="1800" dirty="0" err="1"/>
              <a:t>hop_size</a:t>
            </a:r>
            <a:endParaRPr lang="en-US" sz="1800" dirty="0"/>
          </a:p>
          <a:p>
            <a:pPr marL="285750" indent="-285750">
              <a:buFont typeface="Arial" panose="020B0604020202020204" pitchFamily="34" charset="0"/>
              <a:buChar char="•"/>
            </a:pPr>
            <a:endParaRPr lang="en-US" sz="2000" noProof="0" dirty="0"/>
          </a:p>
        </p:txBody>
      </p:sp>
      <p:sp>
        <p:nvSpPr>
          <p:cNvPr id="2" name="Footer Placeholder 1">
            <a:extLst>
              <a:ext uri="{FF2B5EF4-FFF2-40B4-BE49-F238E27FC236}">
                <a16:creationId xmlns:a16="http://schemas.microsoft.com/office/drawing/2014/main" id="{F57D09D8-55EB-F516-279E-8D27D956B9E6}"/>
              </a:ext>
            </a:extLst>
          </p:cNvPr>
          <p:cNvSpPr>
            <a:spLocks noGrp="1"/>
          </p:cNvSpPr>
          <p:nvPr>
            <p:ph type="ftr" sz="quarter" idx="3"/>
          </p:nvPr>
        </p:nvSpPr>
        <p:spPr/>
        <p:txBody>
          <a:bodyPr/>
          <a:lstStyle/>
          <a:p>
            <a:pPr>
              <a:defRPr/>
            </a:pPr>
            <a:r>
              <a:rPr lang="de-DE" altLang="de-DE" b="1" dirty="0"/>
              <a:t>Pham </a:t>
            </a:r>
            <a:r>
              <a:rPr lang="de-DE" altLang="de-DE" b="1" dirty="0" err="1"/>
              <a:t>Anh</a:t>
            </a:r>
            <a:r>
              <a:rPr lang="de-DE" altLang="de-DE" b="1" dirty="0"/>
              <a:t> </a:t>
            </a:r>
            <a:r>
              <a:rPr lang="de-DE" altLang="de-DE" b="1" dirty="0" err="1"/>
              <a:t>Khoa</a:t>
            </a:r>
            <a:r>
              <a:rPr lang="de-DE" altLang="de-DE" b="1" dirty="0"/>
              <a:t>, 23.05.2023</a:t>
            </a:r>
            <a:endParaRPr lang="de-DE" altLang="de-DE" dirty="0"/>
          </a:p>
        </p:txBody>
      </p:sp>
      <p:pic>
        <p:nvPicPr>
          <p:cNvPr id="7" name="Picture 6">
            <a:extLst>
              <a:ext uri="{FF2B5EF4-FFF2-40B4-BE49-F238E27FC236}">
                <a16:creationId xmlns:a16="http://schemas.microsoft.com/office/drawing/2014/main" id="{7B0C9050-E6E3-92E6-2189-C29ED4B89E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4490" y="2578082"/>
            <a:ext cx="2757556" cy="750217"/>
          </a:xfrm>
          <a:prstGeom prst="rect">
            <a:avLst/>
          </a:prstGeom>
        </p:spPr>
      </p:pic>
      <p:pic>
        <p:nvPicPr>
          <p:cNvPr id="10" name="Picture 9">
            <a:extLst>
              <a:ext uri="{FF2B5EF4-FFF2-40B4-BE49-F238E27FC236}">
                <a16:creationId xmlns:a16="http://schemas.microsoft.com/office/drawing/2014/main" id="{DA0DCDFE-1F63-3599-A0B9-31E7F3E1B09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17642" y="3704536"/>
            <a:ext cx="3522869" cy="643064"/>
          </a:xfrm>
          <a:prstGeom prst="rect">
            <a:avLst/>
          </a:prstGeom>
        </p:spPr>
      </p:pic>
    </p:spTree>
    <p:extLst>
      <p:ext uri="{BB962C8B-B14F-4D97-AF65-F5344CB8AC3E}">
        <p14:creationId xmlns:p14="http://schemas.microsoft.com/office/powerpoint/2010/main" val="11519854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a:xfrm>
            <a:off x="527222" y="493615"/>
            <a:ext cx="10826578" cy="356049"/>
          </a:xfrm>
        </p:spPr>
        <p:txBody>
          <a:bodyPr>
            <a:normAutofit fontScale="90000"/>
          </a:bodyPr>
          <a:lstStyle/>
          <a:p>
            <a:r>
              <a:rPr lang="en-US" sz="2800" dirty="0"/>
              <a:t>Time Series-to-Image Encoding</a:t>
            </a:r>
          </a:p>
        </p:txBody>
      </p:sp>
      <p:sp>
        <p:nvSpPr>
          <p:cNvPr id="5" name="Inhaltsplatzhalter 4"/>
          <p:cNvSpPr>
            <a:spLocks noGrp="1"/>
          </p:cNvSpPr>
          <p:nvPr>
            <p:ph idx="1"/>
          </p:nvPr>
        </p:nvSpPr>
        <p:spPr>
          <a:xfrm>
            <a:off x="527222" y="1027688"/>
            <a:ext cx="10826578" cy="5149275"/>
          </a:xfrm>
        </p:spPr>
        <p:txBody>
          <a:bodyPr>
            <a:normAutofit/>
          </a:bodyPr>
          <a:lstStyle/>
          <a:p>
            <a:r>
              <a:rPr lang="en-US" sz="2000" b="1" dirty="0"/>
              <a:t>Short-time Fourier Transform</a:t>
            </a:r>
          </a:p>
          <a:p>
            <a:pPr marL="342900" indent="-342900">
              <a:buFont typeface="Arial" panose="020B0604020202020204" pitchFamily="34" charset="0"/>
              <a:buChar char="•"/>
            </a:pPr>
            <a:r>
              <a:rPr lang="en-US" sz="1800" dirty="0"/>
              <a:t> Hyperparameter:</a:t>
            </a:r>
          </a:p>
          <a:p>
            <a:pPr marL="800100" lvl="1" indent="-342900">
              <a:buFont typeface="Arial" panose="020B0604020202020204" pitchFamily="34" charset="0"/>
              <a:buChar char="•"/>
            </a:pPr>
            <a:r>
              <a:rPr lang="en-US" sz="1800" dirty="0" err="1"/>
              <a:t>w_stft</a:t>
            </a:r>
            <a:r>
              <a:rPr lang="en-US" sz="1800" dirty="0"/>
              <a:t> = fs / 2</a:t>
            </a:r>
          </a:p>
          <a:p>
            <a:pPr marL="800100" lvl="1" indent="-342900">
              <a:buFont typeface="Arial" panose="020B0604020202020204" pitchFamily="34" charset="0"/>
              <a:buChar char="•"/>
            </a:pPr>
            <a:r>
              <a:rPr lang="en-US" sz="1800" dirty="0" err="1"/>
              <a:t>h_size</a:t>
            </a:r>
            <a:r>
              <a:rPr lang="en-US" sz="1800" dirty="0"/>
              <a:t> = fs / 4</a:t>
            </a:r>
          </a:p>
          <a:p>
            <a:pPr marL="800100" lvl="1" indent="-342900">
              <a:buFont typeface="Arial" panose="020B0604020202020204" pitchFamily="34" charset="0"/>
              <a:buChar char="•"/>
            </a:pPr>
            <a:r>
              <a:rPr lang="en-US" sz="1800" dirty="0" err="1"/>
              <a:t>window_name</a:t>
            </a:r>
            <a:r>
              <a:rPr lang="en-US" sz="1800" dirty="0"/>
              <a:t> =</a:t>
            </a:r>
          </a:p>
          <a:p>
            <a:pPr lvl="1"/>
            <a:r>
              <a:rPr lang="en-US" sz="1800" dirty="0"/>
              <a:t> “</a:t>
            </a:r>
            <a:r>
              <a:rPr lang="en-US" sz="1800" dirty="0" err="1"/>
              <a:t>hann</a:t>
            </a:r>
            <a:r>
              <a:rPr lang="en-US" sz="1800" dirty="0"/>
              <a:t>”	</a:t>
            </a:r>
          </a:p>
          <a:p>
            <a:pPr marL="800100" lvl="1" indent="-342900">
              <a:buFont typeface="Arial" panose="020B0604020202020204" pitchFamily="34" charset="0"/>
              <a:buChar char="•"/>
            </a:pPr>
            <a:endParaRPr lang="en-US" sz="1800" dirty="0"/>
          </a:p>
          <a:p>
            <a:endParaRPr lang="en-US" sz="2000" noProof="0" dirty="0"/>
          </a:p>
        </p:txBody>
      </p:sp>
      <p:sp>
        <p:nvSpPr>
          <p:cNvPr id="2" name="Footer Placeholder 1">
            <a:extLst>
              <a:ext uri="{FF2B5EF4-FFF2-40B4-BE49-F238E27FC236}">
                <a16:creationId xmlns:a16="http://schemas.microsoft.com/office/drawing/2014/main" id="{F57D09D8-55EB-F516-279E-8D27D956B9E6}"/>
              </a:ext>
            </a:extLst>
          </p:cNvPr>
          <p:cNvSpPr>
            <a:spLocks noGrp="1"/>
          </p:cNvSpPr>
          <p:nvPr>
            <p:ph type="ftr" sz="quarter" idx="3"/>
          </p:nvPr>
        </p:nvSpPr>
        <p:spPr/>
        <p:txBody>
          <a:bodyPr/>
          <a:lstStyle/>
          <a:p>
            <a:pPr>
              <a:defRPr/>
            </a:pPr>
            <a:r>
              <a:rPr lang="de-DE" altLang="de-DE" b="1" dirty="0"/>
              <a:t>Pham </a:t>
            </a:r>
            <a:r>
              <a:rPr lang="de-DE" altLang="de-DE" b="1" dirty="0" err="1"/>
              <a:t>Anh</a:t>
            </a:r>
            <a:r>
              <a:rPr lang="de-DE" altLang="de-DE" b="1" dirty="0"/>
              <a:t> </a:t>
            </a:r>
            <a:r>
              <a:rPr lang="de-DE" altLang="de-DE" b="1" dirty="0" err="1"/>
              <a:t>Khoa</a:t>
            </a:r>
            <a:r>
              <a:rPr lang="de-DE" altLang="de-DE" b="1" dirty="0"/>
              <a:t>, 23.05.2023</a:t>
            </a:r>
            <a:endParaRPr lang="de-DE" altLang="de-DE" dirty="0"/>
          </a:p>
        </p:txBody>
      </p:sp>
      <p:sp>
        <p:nvSpPr>
          <p:cNvPr id="3" name="TextBox 2">
            <a:extLst>
              <a:ext uri="{FF2B5EF4-FFF2-40B4-BE49-F238E27FC236}">
                <a16:creationId xmlns:a16="http://schemas.microsoft.com/office/drawing/2014/main" id="{622B0894-A36C-064F-3BBC-FFDD41B628BB}"/>
              </a:ext>
            </a:extLst>
          </p:cNvPr>
          <p:cNvSpPr txBox="1"/>
          <p:nvPr/>
        </p:nvSpPr>
        <p:spPr>
          <a:xfrm>
            <a:off x="2908818" y="5482575"/>
            <a:ext cx="4749282" cy="369332"/>
          </a:xfrm>
          <a:prstGeom prst="rect">
            <a:avLst/>
          </a:prstGeom>
          <a:noFill/>
        </p:spPr>
        <p:txBody>
          <a:bodyPr wrap="square" rtlCol="0">
            <a:spAutoFit/>
          </a:bodyPr>
          <a:lstStyle/>
          <a:p>
            <a:r>
              <a:rPr lang="en-US" dirty="0">
                <a:latin typeface="Rotis Sans Serif Std" panose="020B0503030202020304" pitchFamily="34" charset="77"/>
              </a:rPr>
              <a:t>Figure 8: Example STFT</a:t>
            </a:r>
          </a:p>
        </p:txBody>
      </p:sp>
      <p:pic>
        <p:nvPicPr>
          <p:cNvPr id="8" name="Picture 7">
            <a:extLst>
              <a:ext uri="{FF2B5EF4-FFF2-40B4-BE49-F238E27FC236}">
                <a16:creationId xmlns:a16="http://schemas.microsoft.com/office/drawing/2014/main" id="{4FCC5DCC-107E-6825-D02D-904A42E13899}"/>
              </a:ext>
            </a:extLst>
          </p:cNvPr>
          <p:cNvPicPr>
            <a:picLocks noChangeAspect="1"/>
          </p:cNvPicPr>
          <p:nvPr/>
        </p:nvPicPr>
        <p:blipFill>
          <a:blip r:embed="rId3"/>
          <a:stretch>
            <a:fillRect/>
          </a:stretch>
        </p:blipFill>
        <p:spPr>
          <a:xfrm>
            <a:off x="2908818" y="1940064"/>
            <a:ext cx="9271000" cy="3453499"/>
          </a:xfrm>
          <a:prstGeom prst="rect">
            <a:avLst/>
          </a:prstGeom>
        </p:spPr>
      </p:pic>
    </p:spTree>
    <p:extLst>
      <p:ext uri="{BB962C8B-B14F-4D97-AF65-F5344CB8AC3E}">
        <p14:creationId xmlns:p14="http://schemas.microsoft.com/office/powerpoint/2010/main" val="1809881675"/>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5310</TotalTime>
  <Words>5565</Words>
  <Application>Microsoft Macintosh PowerPoint</Application>
  <PresentationFormat>Widescreen</PresentationFormat>
  <Paragraphs>893</Paragraphs>
  <Slides>39</Slides>
  <Notes>39</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39</vt:i4>
      </vt:variant>
    </vt:vector>
  </HeadingPairs>
  <TitlesOfParts>
    <vt:vector size="47" baseType="lpstr">
      <vt:lpstr>Agfa Rotis Sans Serif</vt:lpstr>
      <vt:lpstr>Arial</vt:lpstr>
      <vt:lpstr>Calibri</vt:lpstr>
      <vt:lpstr>Calibri Light</vt:lpstr>
      <vt:lpstr>Cambria Math</vt:lpstr>
      <vt:lpstr>Rotis Sans Serif Std</vt:lpstr>
      <vt:lpstr>Wingdings</vt:lpstr>
      <vt:lpstr>Office</vt:lpstr>
      <vt:lpstr>Abschlussvortrag Bachelorarbeit: Time Series-to-Image Encoding for Machinery Health Monitoring with Deep Vision Networks </vt:lpstr>
      <vt:lpstr>PowerPoint Presentation</vt:lpstr>
      <vt:lpstr>Introduce to the datasets</vt:lpstr>
      <vt:lpstr>Introduce to the datasets</vt:lpstr>
      <vt:lpstr>Visualize</vt:lpstr>
      <vt:lpstr>Preprocessing</vt:lpstr>
      <vt:lpstr>Preprocessing</vt:lpstr>
      <vt:lpstr>Time Series-to-Image Encoding</vt:lpstr>
      <vt:lpstr>Time Series-to-Image Encoding</vt:lpstr>
      <vt:lpstr>Time Series-to-Image Encoding</vt:lpstr>
      <vt:lpstr>Time Series-to-Image Encoding</vt:lpstr>
      <vt:lpstr>Time Series-to-Image Encoding</vt:lpstr>
      <vt:lpstr>Time Series-to-Image Encoding</vt:lpstr>
      <vt:lpstr>Time Series-to-Image Encoding</vt:lpstr>
      <vt:lpstr>Time Series-to-Image Encoding</vt:lpstr>
      <vt:lpstr>Time Series-to-Image Encoding</vt:lpstr>
      <vt:lpstr>Time Series-to-Image Encoding</vt:lpstr>
      <vt:lpstr>Time Series-to-Image Encoding</vt:lpstr>
      <vt:lpstr>Time Series-to-Image Encoding</vt:lpstr>
      <vt:lpstr>Time Series-to-Image Encoding</vt:lpstr>
      <vt:lpstr>Conversion process to image.</vt:lpstr>
      <vt:lpstr>Create and train model</vt:lpstr>
      <vt:lpstr>Create and train model</vt:lpstr>
      <vt:lpstr>Create and train model.</vt:lpstr>
      <vt:lpstr>Create and train model.</vt:lpstr>
      <vt:lpstr>Results so far.</vt:lpstr>
      <vt:lpstr>Results so far</vt:lpstr>
      <vt:lpstr>Results so far</vt:lpstr>
      <vt:lpstr>Results so far</vt:lpstr>
      <vt:lpstr>Compare to others papers</vt:lpstr>
      <vt:lpstr>PowerPoint Presentation</vt:lpstr>
      <vt:lpstr>PowerPoint Presentation</vt:lpstr>
      <vt:lpstr>Conversion process to image.</vt:lpstr>
      <vt:lpstr>Conversion process to image.</vt:lpstr>
      <vt:lpstr>Conversion process to image.</vt:lpstr>
      <vt:lpstr>Conversion process to image.</vt:lpstr>
      <vt:lpstr>Conversion process to image.</vt:lpstr>
      <vt:lpstr>Conversion process to image.</vt:lpstr>
      <vt:lpstr>Conversion process to image.</vt:lpstr>
    </vt:vector>
  </TitlesOfParts>
  <Company>LUH</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Flügge, Christina</dc:creator>
  <cp:lastModifiedBy>Microsoft Office User</cp:lastModifiedBy>
  <cp:revision>132</cp:revision>
  <dcterms:created xsi:type="dcterms:W3CDTF">2019-06-26T06:00:14Z</dcterms:created>
  <dcterms:modified xsi:type="dcterms:W3CDTF">2023-11-07T12:31:31Z</dcterms:modified>
</cp:coreProperties>
</file>